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7" r:id="rId3"/>
    <p:sldId id="278" r:id="rId4"/>
    <p:sldId id="279" r:id="rId5"/>
    <p:sldId id="280" r:id="rId6"/>
    <p:sldId id="281" r:id="rId7"/>
    <p:sldId id="282" r:id="rId8"/>
    <p:sldId id="263" r:id="rId9"/>
    <p:sldId id="258" r:id="rId10"/>
    <p:sldId id="257" r:id="rId11"/>
    <p:sldId id="259" r:id="rId12"/>
    <p:sldId id="261" r:id="rId13"/>
    <p:sldId id="264" r:id="rId14"/>
    <p:sldId id="265" r:id="rId15"/>
    <p:sldId id="266" r:id="rId16"/>
    <p:sldId id="267" r:id="rId17"/>
    <p:sldId id="268" r:id="rId18"/>
    <p:sldId id="269" r:id="rId19"/>
    <p:sldId id="270" r:id="rId20"/>
    <p:sldId id="271" r:id="rId21"/>
    <p:sldId id="273" r:id="rId22"/>
    <p:sldId id="274" r:id="rId23"/>
    <p:sldId id="272" r:id="rId24"/>
    <p:sldId id="276" r:id="rId25"/>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59" autoAdjust="0"/>
    <p:restoredTop sz="94849" autoAdjust="0"/>
  </p:normalViewPr>
  <p:slideViewPr>
    <p:cSldViewPr snapToGrid="0">
      <p:cViewPr>
        <p:scale>
          <a:sx n="81" d="100"/>
          <a:sy n="81" d="100"/>
        </p:scale>
        <p:origin x="-120"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Unvan 1"/>
          <p:cNvSpPr>
            <a:spLocks noGrp="1"/>
          </p:cNvSpPr>
          <p:nvPr>
            <p:ph type="ctrTitle"/>
          </p:nvPr>
        </p:nvSpPr>
        <p:spPr>
          <a:xfrm>
            <a:off x="1524000" y="1122363"/>
            <a:ext cx="9144000" cy="2387600"/>
          </a:xfrm>
        </p:spPr>
        <p:txBody>
          <a:bodyPr anchor="b"/>
          <a:lstStyle>
            <a:lvl1pPr algn="ctr">
              <a:defRPr sz="6000"/>
            </a:lvl1pPr>
          </a:lstStyle>
          <a:p>
            <a:r>
              <a:rPr lang="tr-TR" smtClean="0"/>
              <a:t>Asıl başlık stili için tıklatın</a:t>
            </a:r>
            <a:endParaRPr lang="tr-TR"/>
          </a:p>
        </p:txBody>
      </p:sp>
      <p:sp>
        <p:nvSpPr>
          <p:cNvPr id="3" name="Alt Başlık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smtClean="0"/>
              <a:t>Asıl alt başlık stilini düzenlemek için tıklayın</a:t>
            </a:r>
            <a:endParaRPr lang="tr-TR"/>
          </a:p>
        </p:txBody>
      </p:sp>
      <p:sp>
        <p:nvSpPr>
          <p:cNvPr id="4" name="Veri Yer Tutucusu 3"/>
          <p:cNvSpPr>
            <a:spLocks noGrp="1"/>
          </p:cNvSpPr>
          <p:nvPr>
            <p:ph type="dt" sz="half" idx="10"/>
          </p:nvPr>
        </p:nvSpPr>
        <p:spPr/>
        <p:txBody>
          <a:bodyPr/>
          <a:lstStyle/>
          <a:p>
            <a:fld id="{2830BD2C-FFA5-4655-AFA7-F13AD9E35789}" type="datetimeFigureOut">
              <a:rPr lang="tr-TR" smtClean="0"/>
              <a:t>29.11.2020</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C0D496C8-3D58-4948-8512-759FD7DCA725}" type="slidenum">
              <a:rPr lang="tr-TR" smtClean="0"/>
              <a:t>‹#›</a:t>
            </a:fld>
            <a:endParaRPr lang="tr-TR"/>
          </a:p>
        </p:txBody>
      </p:sp>
    </p:spTree>
    <p:extLst>
      <p:ext uri="{BB962C8B-B14F-4D97-AF65-F5344CB8AC3E}">
        <p14:creationId xmlns:p14="http://schemas.microsoft.com/office/powerpoint/2010/main" val="3795525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Dikey Metin Yer Tutucusu 2"/>
          <p:cNvSpPr>
            <a:spLocks noGrp="1"/>
          </p:cNvSpPr>
          <p:nvPr>
            <p:ph type="body" orient="vert" idx="1"/>
          </p:nvPr>
        </p:nvSpPr>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2830BD2C-FFA5-4655-AFA7-F13AD9E35789}" type="datetimeFigureOut">
              <a:rPr lang="tr-TR" smtClean="0"/>
              <a:t>29.11.2020</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C0D496C8-3D58-4948-8512-759FD7DCA725}" type="slidenum">
              <a:rPr lang="tr-TR" smtClean="0"/>
              <a:t>‹#›</a:t>
            </a:fld>
            <a:endParaRPr lang="tr-TR"/>
          </a:p>
        </p:txBody>
      </p:sp>
    </p:spTree>
    <p:extLst>
      <p:ext uri="{BB962C8B-B14F-4D97-AF65-F5344CB8AC3E}">
        <p14:creationId xmlns:p14="http://schemas.microsoft.com/office/powerpoint/2010/main" val="39695320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8724900" y="365125"/>
            <a:ext cx="2628900" cy="5811838"/>
          </a:xfrm>
        </p:spPr>
        <p:txBody>
          <a:bodyPr vert="eaVert"/>
          <a:lstStyle/>
          <a:p>
            <a:r>
              <a:rPr lang="tr-TR" smtClean="0"/>
              <a:t>Asıl başlık stili için tıklatın</a:t>
            </a:r>
            <a:endParaRPr lang="tr-TR"/>
          </a:p>
        </p:txBody>
      </p:sp>
      <p:sp>
        <p:nvSpPr>
          <p:cNvPr id="3" name="Dikey Metin Yer Tutucusu 2"/>
          <p:cNvSpPr>
            <a:spLocks noGrp="1"/>
          </p:cNvSpPr>
          <p:nvPr>
            <p:ph type="body" orient="vert" idx="1"/>
          </p:nvPr>
        </p:nvSpPr>
        <p:spPr>
          <a:xfrm>
            <a:off x="838200" y="365125"/>
            <a:ext cx="7734300" cy="5811838"/>
          </a:xfrm>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2830BD2C-FFA5-4655-AFA7-F13AD9E35789}" type="datetimeFigureOut">
              <a:rPr lang="tr-TR" smtClean="0"/>
              <a:t>29.11.2020</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C0D496C8-3D58-4948-8512-759FD7DCA725}" type="slidenum">
              <a:rPr lang="tr-TR" smtClean="0"/>
              <a:t>‹#›</a:t>
            </a:fld>
            <a:endParaRPr lang="tr-TR"/>
          </a:p>
        </p:txBody>
      </p:sp>
    </p:spTree>
    <p:extLst>
      <p:ext uri="{BB962C8B-B14F-4D97-AF65-F5344CB8AC3E}">
        <p14:creationId xmlns:p14="http://schemas.microsoft.com/office/powerpoint/2010/main" val="2358959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idx="1"/>
          </p:nvPr>
        </p:nvSpPr>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2830BD2C-FFA5-4655-AFA7-F13AD9E35789}" type="datetimeFigureOut">
              <a:rPr lang="tr-TR" smtClean="0"/>
              <a:t>29.11.2020</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C0D496C8-3D58-4948-8512-759FD7DCA725}" type="slidenum">
              <a:rPr lang="tr-TR" smtClean="0"/>
              <a:t>‹#›</a:t>
            </a:fld>
            <a:endParaRPr lang="tr-TR"/>
          </a:p>
        </p:txBody>
      </p:sp>
    </p:spTree>
    <p:extLst>
      <p:ext uri="{BB962C8B-B14F-4D97-AF65-F5344CB8AC3E}">
        <p14:creationId xmlns:p14="http://schemas.microsoft.com/office/powerpoint/2010/main" val="4117687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Unvan 1"/>
          <p:cNvSpPr>
            <a:spLocks noGrp="1"/>
          </p:cNvSpPr>
          <p:nvPr>
            <p:ph type="title"/>
          </p:nvPr>
        </p:nvSpPr>
        <p:spPr>
          <a:xfrm>
            <a:off x="831850" y="1709738"/>
            <a:ext cx="10515600" cy="2852737"/>
          </a:xfrm>
        </p:spPr>
        <p:txBody>
          <a:bodyPr anchor="b"/>
          <a:lstStyle>
            <a:lvl1pPr>
              <a:defRPr sz="6000"/>
            </a:lvl1pPr>
          </a:lstStyle>
          <a:p>
            <a:r>
              <a:rPr lang="tr-TR" smtClean="0"/>
              <a:t>Asıl başlık stili için tıklatın</a:t>
            </a:r>
            <a:endParaRPr lang="tr-TR"/>
          </a:p>
        </p:txBody>
      </p:sp>
      <p:sp>
        <p:nvSpPr>
          <p:cNvPr id="3" name="Metin Yer Tutucusu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smtClean="0"/>
              <a:t>Asıl metin stillerini düzenle</a:t>
            </a:r>
          </a:p>
        </p:txBody>
      </p:sp>
      <p:sp>
        <p:nvSpPr>
          <p:cNvPr id="4" name="Veri Yer Tutucusu 3"/>
          <p:cNvSpPr>
            <a:spLocks noGrp="1"/>
          </p:cNvSpPr>
          <p:nvPr>
            <p:ph type="dt" sz="half" idx="10"/>
          </p:nvPr>
        </p:nvSpPr>
        <p:spPr/>
        <p:txBody>
          <a:bodyPr/>
          <a:lstStyle/>
          <a:p>
            <a:fld id="{2830BD2C-FFA5-4655-AFA7-F13AD9E35789}" type="datetimeFigureOut">
              <a:rPr lang="tr-TR" smtClean="0"/>
              <a:t>29.11.2020</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C0D496C8-3D58-4948-8512-759FD7DCA725}" type="slidenum">
              <a:rPr lang="tr-TR" smtClean="0"/>
              <a:t>‹#›</a:t>
            </a:fld>
            <a:endParaRPr lang="tr-TR"/>
          </a:p>
        </p:txBody>
      </p:sp>
    </p:spTree>
    <p:extLst>
      <p:ext uri="{BB962C8B-B14F-4D97-AF65-F5344CB8AC3E}">
        <p14:creationId xmlns:p14="http://schemas.microsoft.com/office/powerpoint/2010/main" val="9089555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sz="half" idx="1"/>
          </p:nvPr>
        </p:nvSpPr>
        <p:spPr>
          <a:xfrm>
            <a:off x="838200" y="1825625"/>
            <a:ext cx="5181600" cy="435133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İçerik Yer Tutucusu 3"/>
          <p:cNvSpPr>
            <a:spLocks noGrp="1"/>
          </p:cNvSpPr>
          <p:nvPr>
            <p:ph sz="half" idx="2"/>
          </p:nvPr>
        </p:nvSpPr>
        <p:spPr>
          <a:xfrm>
            <a:off x="6172200" y="1825625"/>
            <a:ext cx="5181600" cy="435133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Veri Yer Tutucusu 4"/>
          <p:cNvSpPr>
            <a:spLocks noGrp="1"/>
          </p:cNvSpPr>
          <p:nvPr>
            <p:ph type="dt" sz="half" idx="10"/>
          </p:nvPr>
        </p:nvSpPr>
        <p:spPr/>
        <p:txBody>
          <a:bodyPr/>
          <a:lstStyle/>
          <a:p>
            <a:fld id="{2830BD2C-FFA5-4655-AFA7-F13AD9E35789}" type="datetimeFigureOut">
              <a:rPr lang="tr-TR" smtClean="0"/>
              <a:t>29.11.2020</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C0D496C8-3D58-4948-8512-759FD7DCA725}" type="slidenum">
              <a:rPr lang="tr-TR" smtClean="0"/>
              <a:t>‹#›</a:t>
            </a:fld>
            <a:endParaRPr lang="tr-TR"/>
          </a:p>
        </p:txBody>
      </p:sp>
    </p:spTree>
    <p:extLst>
      <p:ext uri="{BB962C8B-B14F-4D97-AF65-F5344CB8AC3E}">
        <p14:creationId xmlns:p14="http://schemas.microsoft.com/office/powerpoint/2010/main" val="1912142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Unvan 1"/>
          <p:cNvSpPr>
            <a:spLocks noGrp="1"/>
          </p:cNvSpPr>
          <p:nvPr>
            <p:ph type="title"/>
          </p:nvPr>
        </p:nvSpPr>
        <p:spPr>
          <a:xfrm>
            <a:off x="839788" y="365125"/>
            <a:ext cx="10515600" cy="1325563"/>
          </a:xfrm>
        </p:spPr>
        <p:txBody>
          <a:bodyPr/>
          <a:lstStyle/>
          <a:p>
            <a:r>
              <a:rPr lang="tr-TR" smtClean="0"/>
              <a:t>Asıl başlık stili için tıklatın</a:t>
            </a:r>
            <a:endParaRPr lang="tr-TR"/>
          </a:p>
        </p:txBody>
      </p:sp>
      <p:sp>
        <p:nvSpPr>
          <p:cNvPr id="3" name="Metin Yer Tutucusu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4" name="İçerik Yer Tutucusu 3"/>
          <p:cNvSpPr>
            <a:spLocks noGrp="1"/>
          </p:cNvSpPr>
          <p:nvPr>
            <p:ph sz="half" idx="2"/>
          </p:nvPr>
        </p:nvSpPr>
        <p:spPr>
          <a:xfrm>
            <a:off x="839788" y="2505075"/>
            <a:ext cx="5157787" cy="368458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Metin Yer Tutucusu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6" name="İçerik Yer Tutucusu 5"/>
          <p:cNvSpPr>
            <a:spLocks noGrp="1"/>
          </p:cNvSpPr>
          <p:nvPr>
            <p:ph sz="quarter" idx="4"/>
          </p:nvPr>
        </p:nvSpPr>
        <p:spPr>
          <a:xfrm>
            <a:off x="6172200" y="2505075"/>
            <a:ext cx="5183188" cy="368458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7" name="Veri Yer Tutucusu 6"/>
          <p:cNvSpPr>
            <a:spLocks noGrp="1"/>
          </p:cNvSpPr>
          <p:nvPr>
            <p:ph type="dt" sz="half" idx="10"/>
          </p:nvPr>
        </p:nvSpPr>
        <p:spPr/>
        <p:txBody>
          <a:bodyPr/>
          <a:lstStyle/>
          <a:p>
            <a:fld id="{2830BD2C-FFA5-4655-AFA7-F13AD9E35789}" type="datetimeFigureOut">
              <a:rPr lang="tr-TR" smtClean="0"/>
              <a:t>29.11.2020</a:t>
            </a:fld>
            <a:endParaRPr lang="tr-TR"/>
          </a:p>
        </p:txBody>
      </p:sp>
      <p:sp>
        <p:nvSpPr>
          <p:cNvPr id="8" name="Altbilgi Yer Tutucusu 7"/>
          <p:cNvSpPr>
            <a:spLocks noGrp="1"/>
          </p:cNvSpPr>
          <p:nvPr>
            <p:ph type="ftr" sz="quarter" idx="11"/>
          </p:nvPr>
        </p:nvSpPr>
        <p:spPr/>
        <p:txBody>
          <a:bodyPr/>
          <a:lstStyle/>
          <a:p>
            <a:endParaRPr lang="tr-TR"/>
          </a:p>
        </p:txBody>
      </p:sp>
      <p:sp>
        <p:nvSpPr>
          <p:cNvPr id="9" name="Slayt Numarası Yer Tutucusu 8"/>
          <p:cNvSpPr>
            <a:spLocks noGrp="1"/>
          </p:cNvSpPr>
          <p:nvPr>
            <p:ph type="sldNum" sz="quarter" idx="12"/>
          </p:nvPr>
        </p:nvSpPr>
        <p:spPr/>
        <p:txBody>
          <a:bodyPr/>
          <a:lstStyle/>
          <a:p>
            <a:fld id="{C0D496C8-3D58-4948-8512-759FD7DCA725}" type="slidenum">
              <a:rPr lang="tr-TR" smtClean="0"/>
              <a:t>‹#›</a:t>
            </a:fld>
            <a:endParaRPr lang="tr-TR"/>
          </a:p>
        </p:txBody>
      </p:sp>
    </p:spTree>
    <p:extLst>
      <p:ext uri="{BB962C8B-B14F-4D97-AF65-F5344CB8AC3E}">
        <p14:creationId xmlns:p14="http://schemas.microsoft.com/office/powerpoint/2010/main" val="263203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Veri Yer Tutucusu 2"/>
          <p:cNvSpPr>
            <a:spLocks noGrp="1"/>
          </p:cNvSpPr>
          <p:nvPr>
            <p:ph type="dt" sz="half" idx="10"/>
          </p:nvPr>
        </p:nvSpPr>
        <p:spPr/>
        <p:txBody>
          <a:bodyPr/>
          <a:lstStyle/>
          <a:p>
            <a:fld id="{2830BD2C-FFA5-4655-AFA7-F13AD9E35789}" type="datetimeFigureOut">
              <a:rPr lang="tr-TR" smtClean="0"/>
              <a:t>29.11.2020</a:t>
            </a:fld>
            <a:endParaRPr lang="tr-TR"/>
          </a:p>
        </p:txBody>
      </p:sp>
      <p:sp>
        <p:nvSpPr>
          <p:cNvPr id="4" name="Altbilgi Yer Tutucusu 3"/>
          <p:cNvSpPr>
            <a:spLocks noGrp="1"/>
          </p:cNvSpPr>
          <p:nvPr>
            <p:ph type="ftr" sz="quarter" idx="11"/>
          </p:nvPr>
        </p:nvSpPr>
        <p:spPr/>
        <p:txBody>
          <a:bodyPr/>
          <a:lstStyle/>
          <a:p>
            <a:endParaRPr lang="tr-TR"/>
          </a:p>
        </p:txBody>
      </p:sp>
      <p:sp>
        <p:nvSpPr>
          <p:cNvPr id="5" name="Slayt Numarası Yer Tutucusu 4"/>
          <p:cNvSpPr>
            <a:spLocks noGrp="1"/>
          </p:cNvSpPr>
          <p:nvPr>
            <p:ph type="sldNum" sz="quarter" idx="12"/>
          </p:nvPr>
        </p:nvSpPr>
        <p:spPr/>
        <p:txBody>
          <a:bodyPr/>
          <a:lstStyle/>
          <a:p>
            <a:fld id="{C0D496C8-3D58-4948-8512-759FD7DCA725}" type="slidenum">
              <a:rPr lang="tr-TR" smtClean="0"/>
              <a:t>‹#›</a:t>
            </a:fld>
            <a:endParaRPr lang="tr-TR"/>
          </a:p>
        </p:txBody>
      </p:sp>
    </p:spTree>
    <p:extLst>
      <p:ext uri="{BB962C8B-B14F-4D97-AF65-F5344CB8AC3E}">
        <p14:creationId xmlns:p14="http://schemas.microsoft.com/office/powerpoint/2010/main" val="8857739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p:cNvSpPr>
            <a:spLocks noGrp="1"/>
          </p:cNvSpPr>
          <p:nvPr>
            <p:ph type="dt" sz="half" idx="10"/>
          </p:nvPr>
        </p:nvSpPr>
        <p:spPr/>
        <p:txBody>
          <a:bodyPr/>
          <a:lstStyle/>
          <a:p>
            <a:fld id="{2830BD2C-FFA5-4655-AFA7-F13AD9E35789}" type="datetimeFigureOut">
              <a:rPr lang="tr-TR" smtClean="0"/>
              <a:t>29.11.2020</a:t>
            </a:fld>
            <a:endParaRPr lang="tr-TR"/>
          </a:p>
        </p:txBody>
      </p:sp>
      <p:sp>
        <p:nvSpPr>
          <p:cNvPr id="3" name="Altbilgi Yer Tutucusu 2"/>
          <p:cNvSpPr>
            <a:spLocks noGrp="1"/>
          </p:cNvSpPr>
          <p:nvPr>
            <p:ph type="ftr" sz="quarter" idx="11"/>
          </p:nvPr>
        </p:nvSpPr>
        <p:spPr/>
        <p:txBody>
          <a:bodyPr/>
          <a:lstStyle/>
          <a:p>
            <a:endParaRPr lang="tr-TR"/>
          </a:p>
        </p:txBody>
      </p:sp>
      <p:sp>
        <p:nvSpPr>
          <p:cNvPr id="4" name="Slayt Numarası Yer Tutucusu 3"/>
          <p:cNvSpPr>
            <a:spLocks noGrp="1"/>
          </p:cNvSpPr>
          <p:nvPr>
            <p:ph type="sldNum" sz="quarter" idx="12"/>
          </p:nvPr>
        </p:nvSpPr>
        <p:spPr/>
        <p:txBody>
          <a:bodyPr/>
          <a:lstStyle/>
          <a:p>
            <a:fld id="{C0D496C8-3D58-4948-8512-759FD7DCA725}" type="slidenum">
              <a:rPr lang="tr-TR" smtClean="0"/>
              <a:t>‹#›</a:t>
            </a:fld>
            <a:endParaRPr lang="tr-TR"/>
          </a:p>
        </p:txBody>
      </p:sp>
    </p:spTree>
    <p:extLst>
      <p:ext uri="{BB962C8B-B14F-4D97-AF65-F5344CB8AC3E}">
        <p14:creationId xmlns:p14="http://schemas.microsoft.com/office/powerpoint/2010/main" val="33098749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İçerik Yer Tutucus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2830BD2C-FFA5-4655-AFA7-F13AD9E35789}" type="datetimeFigureOut">
              <a:rPr lang="tr-TR" smtClean="0"/>
              <a:t>29.11.2020</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C0D496C8-3D58-4948-8512-759FD7DCA725}" type="slidenum">
              <a:rPr lang="tr-TR" smtClean="0"/>
              <a:t>‹#›</a:t>
            </a:fld>
            <a:endParaRPr lang="tr-TR"/>
          </a:p>
        </p:txBody>
      </p:sp>
    </p:spTree>
    <p:extLst>
      <p:ext uri="{BB962C8B-B14F-4D97-AF65-F5344CB8AC3E}">
        <p14:creationId xmlns:p14="http://schemas.microsoft.com/office/powerpoint/2010/main" val="18763530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Resim Yer Tutucusu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2830BD2C-FFA5-4655-AFA7-F13AD9E35789}" type="datetimeFigureOut">
              <a:rPr lang="tr-TR" smtClean="0"/>
              <a:t>29.11.2020</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C0D496C8-3D58-4948-8512-759FD7DCA725}" type="slidenum">
              <a:rPr lang="tr-TR" smtClean="0"/>
              <a:t>‹#›</a:t>
            </a:fld>
            <a:endParaRPr lang="tr-TR"/>
          </a:p>
        </p:txBody>
      </p:sp>
    </p:spTree>
    <p:extLst>
      <p:ext uri="{BB962C8B-B14F-4D97-AF65-F5344CB8AC3E}">
        <p14:creationId xmlns:p14="http://schemas.microsoft.com/office/powerpoint/2010/main" val="2711350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smtClean="0"/>
              <a:t>Asıl başlık stili için tıklatın</a:t>
            </a:r>
            <a:endParaRPr lang="tr-TR"/>
          </a:p>
        </p:txBody>
      </p:sp>
      <p:sp>
        <p:nvSpPr>
          <p:cNvPr id="3" name="Metin Yer Tutucusu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30BD2C-FFA5-4655-AFA7-F13AD9E35789}" type="datetimeFigureOut">
              <a:rPr lang="tr-TR" smtClean="0"/>
              <a:t>29.11.2020</a:t>
            </a:fld>
            <a:endParaRPr lang="tr-TR"/>
          </a:p>
        </p:txBody>
      </p:sp>
      <p:sp>
        <p:nvSpPr>
          <p:cNvPr id="5" name="Altbilgi Yer Tutucusu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D496C8-3D58-4948-8512-759FD7DCA725}" type="slidenum">
              <a:rPr lang="tr-TR" smtClean="0"/>
              <a:t>‹#›</a:t>
            </a:fld>
            <a:endParaRPr lang="tr-TR"/>
          </a:p>
        </p:txBody>
      </p:sp>
    </p:spTree>
    <p:extLst>
      <p:ext uri="{BB962C8B-B14F-4D97-AF65-F5344CB8AC3E}">
        <p14:creationId xmlns:p14="http://schemas.microsoft.com/office/powerpoint/2010/main" val="31142323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524000" y="235132"/>
            <a:ext cx="9144000" cy="339634"/>
          </a:xfrm>
        </p:spPr>
        <p:txBody>
          <a:bodyPr>
            <a:normAutofit fontScale="90000"/>
          </a:bodyPr>
          <a:lstStyle/>
          <a:p>
            <a:pPr algn="l">
              <a:lnSpc>
                <a:spcPct val="150000"/>
              </a:lnSpc>
            </a:pPr>
            <a:endParaRPr lang="tr-TR" sz="2000" dirty="0">
              <a:latin typeface="Arial Black" panose="020B0A04020102020204" pitchFamily="34" charset="0"/>
            </a:endParaRPr>
          </a:p>
        </p:txBody>
      </p:sp>
      <p:sp>
        <p:nvSpPr>
          <p:cNvPr id="3" name="Alt Başlık 2"/>
          <p:cNvSpPr>
            <a:spLocks noGrp="1"/>
          </p:cNvSpPr>
          <p:nvPr>
            <p:ph type="subTitle" idx="1"/>
          </p:nvPr>
        </p:nvSpPr>
        <p:spPr>
          <a:xfrm>
            <a:off x="1524000" y="1580606"/>
            <a:ext cx="9144000" cy="4764209"/>
          </a:xfrm>
        </p:spPr>
        <p:txBody>
          <a:bodyPr>
            <a:noAutofit/>
          </a:bodyPr>
          <a:lstStyle/>
          <a:p>
            <a:pPr algn="l">
              <a:lnSpc>
                <a:spcPct val="150000"/>
              </a:lnSpc>
            </a:pPr>
            <a:r>
              <a:rPr lang="tr-TR" sz="4800" dirty="0" smtClean="0">
                <a:latin typeface="Arial Black" panose="020B0A04020102020204" pitchFamily="34" charset="0"/>
              </a:rPr>
              <a:t>I. DÜNYA SAVAŞINDA OSMANLI DEVLETİ’NİN SAVAŞTIĞI CEPHELER</a:t>
            </a:r>
          </a:p>
          <a:p>
            <a:pPr algn="l">
              <a:lnSpc>
                <a:spcPct val="150000"/>
              </a:lnSpc>
            </a:pPr>
            <a:endParaRPr lang="tr-TR" sz="1800" dirty="0" smtClean="0">
              <a:latin typeface="Arial Black" panose="020B0A04020102020204" pitchFamily="34" charset="0"/>
            </a:endParaRPr>
          </a:p>
          <a:p>
            <a:pPr algn="l">
              <a:lnSpc>
                <a:spcPct val="150000"/>
              </a:lnSpc>
            </a:pPr>
            <a:endParaRPr lang="tr-TR" sz="1800" dirty="0">
              <a:latin typeface="Arial Black" panose="020B0A04020102020204" pitchFamily="34" charset="0"/>
            </a:endParaRPr>
          </a:p>
          <a:p>
            <a:pPr algn="l">
              <a:lnSpc>
                <a:spcPct val="150000"/>
              </a:lnSpc>
            </a:pPr>
            <a:endParaRPr lang="tr-TR" sz="1800" dirty="0">
              <a:latin typeface="Arial Black" panose="020B0A04020102020204" pitchFamily="34" charset="0"/>
            </a:endParaRPr>
          </a:p>
          <a:p>
            <a:pPr algn="l">
              <a:lnSpc>
                <a:spcPct val="150000"/>
              </a:lnSpc>
            </a:pPr>
            <a:endParaRPr lang="tr-TR" sz="1800" dirty="0">
              <a:latin typeface="Arial Black" panose="020B0A04020102020204" pitchFamily="34" charset="0"/>
            </a:endParaRPr>
          </a:p>
          <a:p>
            <a:pPr algn="l">
              <a:lnSpc>
                <a:spcPct val="150000"/>
              </a:lnSpc>
            </a:pPr>
            <a:endParaRPr lang="tr-TR" sz="1800" dirty="0">
              <a:latin typeface="Arial Black" panose="020B0A04020102020204" pitchFamily="34" charset="0"/>
            </a:endParaRPr>
          </a:p>
        </p:txBody>
      </p:sp>
    </p:spTree>
    <p:extLst>
      <p:ext uri="{BB962C8B-B14F-4D97-AF65-F5344CB8AC3E}">
        <p14:creationId xmlns:p14="http://schemas.microsoft.com/office/powerpoint/2010/main" val="5008118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838200" y="82063"/>
            <a:ext cx="10515600" cy="339968"/>
          </a:xfrm>
        </p:spPr>
        <p:txBody>
          <a:bodyPr>
            <a:noAutofit/>
          </a:bodyPr>
          <a:lstStyle/>
          <a:p>
            <a:endParaRPr lang="tr-TR" sz="2000" dirty="0">
              <a:latin typeface="Arial Black" panose="020B0A04020102020204" pitchFamily="34" charset="0"/>
            </a:endParaRPr>
          </a:p>
        </p:txBody>
      </p:sp>
      <p:sp>
        <p:nvSpPr>
          <p:cNvPr id="3" name="İçerik Yer Tutucusu 2"/>
          <p:cNvSpPr>
            <a:spLocks noGrp="1"/>
          </p:cNvSpPr>
          <p:nvPr>
            <p:ph idx="1"/>
          </p:nvPr>
        </p:nvSpPr>
        <p:spPr>
          <a:xfrm>
            <a:off x="249382" y="445478"/>
            <a:ext cx="11693236" cy="6287832"/>
          </a:xfrm>
        </p:spPr>
        <p:txBody>
          <a:bodyPr>
            <a:normAutofit/>
          </a:bodyPr>
          <a:lstStyle/>
          <a:p>
            <a:pPr algn="just">
              <a:lnSpc>
                <a:spcPct val="160000"/>
              </a:lnSpc>
            </a:pPr>
            <a:r>
              <a:rPr lang="tr-TR" sz="1800" dirty="0" smtClean="0">
                <a:latin typeface="Arial Black" panose="020B0A04020102020204" pitchFamily="34" charset="0"/>
              </a:rPr>
              <a:t>İtilaf donanması bu cephede deniz mücadelesine 19 Şubat 1915’te başlamıştır. 13 Marta kadar boğaz çevresindeki tabyalar top ateşine tutulmuş, mayın tarama gemileri Osmanlı’nın boğaza döktüğü mayınları temizleyerek donanmanın geçişi için yol açmaya çalışmıştır. Bu genel hazırlık aşamasının sonunda ise 18 Mart 1915 günü İtilaf donanması ana saldırıyı başlatarak Boğazdan geçiş harekâtına başlamıştır.</a:t>
            </a:r>
          </a:p>
          <a:p>
            <a:pPr algn="just">
              <a:lnSpc>
                <a:spcPct val="160000"/>
              </a:lnSpc>
            </a:pPr>
            <a:r>
              <a:rPr lang="tr-TR" sz="1800" dirty="0" smtClean="0">
                <a:latin typeface="Arial Black" panose="020B0A04020102020204" pitchFamily="34" charset="0"/>
              </a:rPr>
              <a:t>İtilaf donanmasının deniz harekâtına 12si İngiliz, 4ü Fransız olmak üzere 16 muharebe gemisi, 6 muhrip, 14 mayın tarama gemisi ve 1 uçak ana gemisi iştirak etmiştir. Ayrıca 5 İngiliz, 2 Fransız denizaltısının da harekata katılmasına karar verilmiştir.</a:t>
            </a:r>
          </a:p>
          <a:p>
            <a:pPr algn="just">
              <a:lnSpc>
                <a:spcPct val="160000"/>
              </a:lnSpc>
            </a:pPr>
            <a:r>
              <a:rPr lang="tr-TR" sz="1800" dirty="0" smtClean="0">
                <a:latin typeface="Arial Black" panose="020B0A04020102020204" pitchFamily="34" charset="0"/>
              </a:rPr>
              <a:t>18 Mart günü yaşanan Boğazı geçiş harekâtında müttefik donanması, müstahkem mevkilerden yapılan isabetli top atışları ve Nusret Mayın Gemisi’nin saldırıdan bir gece önce döktüğü ve fark edilmeyen mayınların da etkisiyle büyük bir kayıp vermişlerdir. Aynı gün akşama doğru müttefik donanmasının geri çekilerek Boğazı terk etmesiyle, «18 Mart Deniz Muharebesi» Türk zaferiyle sonuçlanmıştır. </a:t>
            </a:r>
          </a:p>
        </p:txBody>
      </p:sp>
    </p:spTree>
    <p:extLst>
      <p:ext uri="{BB962C8B-B14F-4D97-AF65-F5344CB8AC3E}">
        <p14:creationId xmlns:p14="http://schemas.microsoft.com/office/powerpoint/2010/main" val="32048579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838200" y="140677"/>
            <a:ext cx="10515600" cy="164123"/>
          </a:xfrm>
        </p:spPr>
        <p:txBody>
          <a:bodyPr>
            <a:noAutofit/>
          </a:bodyPr>
          <a:lstStyle/>
          <a:p>
            <a:endParaRPr lang="tr-TR" sz="2800" dirty="0"/>
          </a:p>
        </p:txBody>
      </p:sp>
      <p:sp>
        <p:nvSpPr>
          <p:cNvPr id="3" name="İçerik Yer Tutucusu 2"/>
          <p:cNvSpPr>
            <a:spLocks noGrp="1"/>
          </p:cNvSpPr>
          <p:nvPr>
            <p:ph idx="1"/>
          </p:nvPr>
        </p:nvSpPr>
        <p:spPr>
          <a:xfrm>
            <a:off x="293077" y="398585"/>
            <a:ext cx="11535507" cy="6037384"/>
          </a:xfrm>
        </p:spPr>
        <p:txBody>
          <a:bodyPr>
            <a:normAutofit fontScale="62500" lnSpcReduction="20000"/>
          </a:bodyPr>
          <a:lstStyle/>
          <a:p>
            <a:pPr marL="0" lvl="0" indent="0" algn="just">
              <a:buNone/>
            </a:pPr>
            <a:r>
              <a:rPr lang="tr-TR" sz="3100" dirty="0">
                <a:solidFill>
                  <a:prstClr val="black"/>
                </a:solidFill>
              </a:rPr>
              <a:t> </a:t>
            </a:r>
            <a:r>
              <a:rPr lang="tr-TR" sz="3100" dirty="0" smtClean="0">
                <a:solidFill>
                  <a:prstClr val="black"/>
                </a:solidFill>
              </a:rPr>
              <a:t>18 Mart yenilgisi ardından müttefikler, karaya asker çıkararak Gelibolu Yarımadasını ele geçirmeye karar vermişlerdir. </a:t>
            </a:r>
          </a:p>
          <a:p>
            <a:pPr marL="0" lvl="0" indent="0" algn="just">
              <a:buNone/>
            </a:pPr>
            <a:r>
              <a:rPr lang="tr-TR" sz="3100" dirty="0" smtClean="0">
                <a:solidFill>
                  <a:prstClr val="black"/>
                </a:solidFill>
              </a:rPr>
              <a:t>Müttefiklerin </a:t>
            </a:r>
            <a:r>
              <a:rPr lang="tr-TR" sz="3100" dirty="0">
                <a:solidFill>
                  <a:prstClr val="black"/>
                </a:solidFill>
              </a:rPr>
              <a:t>kara çıkarma harekâtı 25 Nisan 1915 sabahı başlamıştır. </a:t>
            </a:r>
            <a:r>
              <a:rPr lang="tr-TR" sz="3100" dirty="0" smtClean="0">
                <a:solidFill>
                  <a:prstClr val="black"/>
                </a:solidFill>
              </a:rPr>
              <a:t>General Hamilton komutasında yapılan çıkarma harekâtında İngiliz, Fransız ve </a:t>
            </a:r>
            <a:r>
              <a:rPr lang="tr-TR" sz="3100" dirty="0" err="1" smtClean="0">
                <a:solidFill>
                  <a:prstClr val="black"/>
                </a:solidFill>
              </a:rPr>
              <a:t>Anzak</a:t>
            </a:r>
            <a:r>
              <a:rPr lang="tr-TR" sz="3100" dirty="0" smtClean="0">
                <a:solidFill>
                  <a:prstClr val="black"/>
                </a:solidFill>
              </a:rPr>
              <a:t> (İngiliz sömürgesi Avustralya ve Yeni Zelanda’dan getirilen </a:t>
            </a:r>
            <a:r>
              <a:rPr lang="tr-TR" sz="3100" dirty="0">
                <a:solidFill>
                  <a:prstClr val="black"/>
                </a:solidFill>
              </a:rPr>
              <a:t>birlik) güçlerinden </a:t>
            </a:r>
            <a:r>
              <a:rPr lang="tr-TR" sz="3100" dirty="0" smtClean="0">
                <a:solidFill>
                  <a:prstClr val="black"/>
                </a:solidFill>
              </a:rPr>
              <a:t>oluşan yaklaşık 75 bin kişilik kuvvet </a:t>
            </a:r>
            <a:r>
              <a:rPr lang="tr-TR" sz="3100" dirty="0">
                <a:solidFill>
                  <a:prstClr val="black"/>
                </a:solidFill>
              </a:rPr>
              <a:t>kullanılmıştır. Cephede Osmanlı Devleti </a:t>
            </a:r>
            <a:r>
              <a:rPr lang="tr-TR" sz="3100" dirty="0" smtClean="0">
                <a:solidFill>
                  <a:prstClr val="black"/>
                </a:solidFill>
              </a:rPr>
              <a:t>de Çanakkale’nin </a:t>
            </a:r>
            <a:r>
              <a:rPr lang="tr-TR" sz="3100" dirty="0">
                <a:solidFill>
                  <a:prstClr val="black"/>
                </a:solidFill>
              </a:rPr>
              <a:t>karadan savunulması mücadelesini </a:t>
            </a:r>
            <a:r>
              <a:rPr lang="tr-TR" sz="3100" dirty="0" smtClean="0">
                <a:solidFill>
                  <a:prstClr val="black"/>
                </a:solidFill>
              </a:rPr>
              <a:t>yaklaşık 84 bin askerden oluşan 5</a:t>
            </a:r>
            <a:r>
              <a:rPr lang="tr-TR" sz="3100" dirty="0">
                <a:solidFill>
                  <a:prstClr val="black"/>
                </a:solidFill>
              </a:rPr>
              <a:t>. Ordu ile yapmış ve bu orduya Osmanlı ordusunda görevli Alman General Liman </a:t>
            </a:r>
            <a:r>
              <a:rPr lang="tr-TR" sz="3100" dirty="0" err="1">
                <a:solidFill>
                  <a:prstClr val="black"/>
                </a:solidFill>
              </a:rPr>
              <a:t>von</a:t>
            </a:r>
            <a:r>
              <a:rPr lang="tr-TR" sz="3100" dirty="0">
                <a:solidFill>
                  <a:prstClr val="black"/>
                </a:solidFill>
              </a:rPr>
              <a:t> </a:t>
            </a:r>
            <a:r>
              <a:rPr lang="tr-TR" sz="3100" dirty="0" err="1">
                <a:solidFill>
                  <a:prstClr val="black"/>
                </a:solidFill>
              </a:rPr>
              <a:t>Sanders</a:t>
            </a:r>
            <a:r>
              <a:rPr lang="tr-TR" sz="3100" dirty="0">
                <a:solidFill>
                  <a:prstClr val="black"/>
                </a:solidFill>
              </a:rPr>
              <a:t> komuta etmiştir. </a:t>
            </a:r>
            <a:endParaRPr lang="tr-TR" sz="3100" dirty="0" smtClean="0">
              <a:solidFill>
                <a:prstClr val="black"/>
              </a:solidFill>
            </a:endParaRPr>
          </a:p>
          <a:p>
            <a:pPr marL="0" lvl="0" indent="0" algn="just">
              <a:buNone/>
            </a:pPr>
            <a:r>
              <a:rPr lang="tr-TR" sz="3100" dirty="0" smtClean="0">
                <a:solidFill>
                  <a:prstClr val="black"/>
                </a:solidFill>
              </a:rPr>
              <a:t>İtilaf gücü ana çıkarma hareketini Seddülbahir ve Arıburnu sahalarında yapmıştır. Bu çıkarmalarda Türk direnişi başarılı olmuştur. Özellikle bölgede </a:t>
            </a:r>
            <a:r>
              <a:rPr lang="tr-TR" sz="3100" dirty="0" err="1" smtClean="0">
                <a:solidFill>
                  <a:prstClr val="black"/>
                </a:solidFill>
              </a:rPr>
              <a:t>Bigalı’da</a:t>
            </a:r>
            <a:r>
              <a:rPr lang="tr-TR" sz="3100" dirty="0" smtClean="0">
                <a:solidFill>
                  <a:prstClr val="black"/>
                </a:solidFill>
              </a:rPr>
              <a:t> 5. Ordunun ihtiyat gücü olarak cephe gerisinde tutulan 19. Tümen komutanı Kurmay Yarbay Mustafa Kemal’in (Atatürk) Arıburnu’nda </a:t>
            </a:r>
            <a:r>
              <a:rPr lang="tr-TR" sz="3100" dirty="0" err="1" smtClean="0">
                <a:solidFill>
                  <a:prstClr val="black"/>
                </a:solidFill>
              </a:rPr>
              <a:t>Anzak</a:t>
            </a:r>
            <a:r>
              <a:rPr lang="tr-TR" sz="3100" dirty="0" smtClean="0">
                <a:solidFill>
                  <a:prstClr val="black"/>
                </a:solidFill>
              </a:rPr>
              <a:t> çıkarmasına karşı 57. Alay ile yaptığı kritik müdahale, İtilaf çıkarmasının durdurulmasında önemli rol oynamıştır. Bu başarısı ardından Albaylığa terfi ederek Anafartalar Grup Komutanlığı’na getirilen Mustafa Kemal Paşa Anafartalar, </a:t>
            </a:r>
            <a:r>
              <a:rPr lang="tr-TR" sz="3100" dirty="0" err="1" smtClean="0">
                <a:solidFill>
                  <a:prstClr val="black"/>
                </a:solidFill>
              </a:rPr>
              <a:t>Conkbayırı</a:t>
            </a:r>
            <a:r>
              <a:rPr lang="tr-TR" sz="3100" dirty="0" smtClean="0">
                <a:solidFill>
                  <a:prstClr val="black"/>
                </a:solidFill>
              </a:rPr>
              <a:t>, Kireçtepe’de de önemli başarılar elde etmiştir.</a:t>
            </a:r>
          </a:p>
          <a:p>
            <a:pPr marL="0" lvl="0" indent="0" algn="just">
              <a:buNone/>
            </a:pPr>
            <a:r>
              <a:rPr lang="tr-TR" sz="3100" dirty="0" smtClean="0">
                <a:solidFill>
                  <a:prstClr val="black"/>
                </a:solidFill>
              </a:rPr>
              <a:t>Çıkarma harekâtı karşısında Türk savunmasının başarısı üzerine cephede çatışmalar </a:t>
            </a:r>
            <a:r>
              <a:rPr lang="tr-TR" sz="3100" dirty="0" err="1" smtClean="0">
                <a:solidFill>
                  <a:prstClr val="black"/>
                </a:solidFill>
              </a:rPr>
              <a:t>mevzî</a:t>
            </a:r>
            <a:r>
              <a:rPr lang="tr-TR" sz="3100" dirty="0" smtClean="0">
                <a:solidFill>
                  <a:prstClr val="black"/>
                </a:solidFill>
              </a:rPr>
              <a:t> harbine dönüşmüş, yaklaşık 8 buçuk ay süren muharebenin ardından İtilaf Devletleri geri çekilme kararı alarak 1915 yılı sonunda cepheden çekilmişlerdir.</a:t>
            </a:r>
          </a:p>
          <a:p>
            <a:pPr marL="0" lvl="0" indent="0" algn="just">
              <a:buNone/>
            </a:pPr>
            <a:r>
              <a:rPr lang="tr-TR" sz="3100" dirty="0" smtClean="0">
                <a:solidFill>
                  <a:prstClr val="black"/>
                </a:solidFill>
              </a:rPr>
              <a:t>Böylece cephedeki kara savaşları da Türk zaferiyle sonuçlanmıştır. Cephedeki tüm muharebelerin sonunda Türk ordusunun </a:t>
            </a:r>
            <a:r>
              <a:rPr lang="tr-TR" sz="3100" dirty="0" err="1" smtClean="0">
                <a:solidFill>
                  <a:prstClr val="black"/>
                </a:solidFill>
              </a:rPr>
              <a:t>ordusal</a:t>
            </a:r>
            <a:r>
              <a:rPr lang="tr-TR" sz="3100" dirty="0" smtClean="0">
                <a:solidFill>
                  <a:prstClr val="black"/>
                </a:solidFill>
              </a:rPr>
              <a:t> kaybı çeşitli kaynaklarda 55 bin şehit, 100 bin yaralı, 10 bin kayıp ve 21 bin hastalıktan ölüm  ve 64 bin hasta olarak toplam 250 bin gösterilirken; İtilaf Devletleri de İngilizler 43 bin ölü, 72 bin yaralı, 90 bin hasta olmak üzere 205 bin ve Fransızlar ise ölü , yaralı ve hasta 47 bin zayiat vermişlerdir.</a:t>
            </a:r>
          </a:p>
          <a:p>
            <a:pPr marL="0" lvl="0" indent="0" algn="just">
              <a:buNone/>
            </a:pPr>
            <a:r>
              <a:rPr lang="tr-TR" sz="3100" dirty="0">
                <a:solidFill>
                  <a:prstClr val="black"/>
                </a:solidFill>
              </a:rPr>
              <a:t>Bu zaferin birçok önemli sonucu vardır. Ama hiç şüphesiz gelecekteki “Türk Milli Mücadelesinin önderi ve komutanı olacak olan Mustafa Kemal Paşa’yı ortaya çıkarmasıdır. Çanakkale Savaşları’nda büyük askeri başarılar kazanıp, haklı olarak “Anafartalar kahramanı” adaylı anılacak olan Mustafa Kemal Paşa bu savaşların sonunda ordu, kamuoyu ve basının yakından tanıdığı bir isim olacaktır.</a:t>
            </a:r>
          </a:p>
          <a:p>
            <a:pPr marL="0" lvl="0" indent="0" algn="just">
              <a:buNone/>
            </a:pPr>
            <a:endParaRPr lang="tr-TR" sz="3100" dirty="0" smtClean="0">
              <a:solidFill>
                <a:prstClr val="black"/>
              </a:solidFill>
            </a:endParaRPr>
          </a:p>
          <a:p>
            <a:pPr marL="0" lvl="0" indent="0" algn="just">
              <a:buNone/>
            </a:pPr>
            <a:endParaRPr lang="tr-TR" sz="3100" dirty="0" smtClean="0">
              <a:solidFill>
                <a:prstClr val="black"/>
              </a:solidFill>
            </a:endParaRPr>
          </a:p>
          <a:p>
            <a:pPr marL="0" lvl="0" indent="0" algn="just">
              <a:buNone/>
            </a:pPr>
            <a:endParaRPr lang="tr-TR" sz="1800" dirty="0" smtClean="0">
              <a:latin typeface="Arial Black" panose="020B0A04020102020204" pitchFamily="34" charset="0"/>
            </a:endParaRPr>
          </a:p>
        </p:txBody>
      </p:sp>
    </p:spTree>
    <p:extLst>
      <p:ext uri="{BB962C8B-B14F-4D97-AF65-F5344CB8AC3E}">
        <p14:creationId xmlns:p14="http://schemas.microsoft.com/office/powerpoint/2010/main" val="19089671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838200" y="365126"/>
            <a:ext cx="10515600" cy="221028"/>
          </a:xfrm>
        </p:spPr>
        <p:txBody>
          <a:bodyPr>
            <a:normAutofit fontScale="90000"/>
          </a:bodyPr>
          <a:lstStyle/>
          <a:p>
            <a:r>
              <a:rPr lang="tr-TR" sz="2400" dirty="0" smtClean="0"/>
              <a:t>ÇANAKKALE ZAFERİNİN SONUÇLARI</a:t>
            </a:r>
            <a:endParaRPr lang="tr-TR" sz="2400" dirty="0"/>
          </a:p>
        </p:txBody>
      </p:sp>
      <p:sp>
        <p:nvSpPr>
          <p:cNvPr id="3" name="İçerik Yer Tutucusu 2"/>
          <p:cNvSpPr>
            <a:spLocks noGrp="1"/>
          </p:cNvSpPr>
          <p:nvPr>
            <p:ph idx="1"/>
          </p:nvPr>
        </p:nvSpPr>
        <p:spPr>
          <a:xfrm>
            <a:off x="457199" y="656492"/>
            <a:ext cx="11390811" cy="5953314"/>
          </a:xfrm>
        </p:spPr>
        <p:txBody>
          <a:bodyPr>
            <a:normAutofit/>
          </a:bodyPr>
          <a:lstStyle/>
          <a:p>
            <a:pPr algn="just">
              <a:lnSpc>
                <a:spcPct val="150000"/>
              </a:lnSpc>
            </a:pPr>
            <a:r>
              <a:rPr lang="tr-TR" sz="1800" dirty="0" smtClean="0"/>
              <a:t>Çanakkale geçilememiş ve İtilaf Devletleri Osmanlı Devleti’ni savaş dışı bırakamamışlardır. Bu durum I. Dünya Savaşı’nın uzamasına sebebiyet verecektir.</a:t>
            </a:r>
          </a:p>
          <a:p>
            <a:pPr algn="just">
              <a:lnSpc>
                <a:spcPct val="150000"/>
              </a:lnSpc>
            </a:pPr>
            <a:r>
              <a:rPr lang="tr-TR" sz="1800" dirty="0"/>
              <a:t>Türk vatanı ve başkenti İstanbul, erken gelecek olan bir istila ve işgalden </a:t>
            </a:r>
            <a:r>
              <a:rPr lang="tr-TR" sz="1800" dirty="0" smtClean="0"/>
              <a:t>kurtulmuştur.</a:t>
            </a:r>
          </a:p>
          <a:p>
            <a:pPr algn="just">
              <a:lnSpc>
                <a:spcPct val="150000"/>
              </a:lnSpc>
            </a:pPr>
            <a:r>
              <a:rPr lang="tr-TR" sz="1800" dirty="0"/>
              <a:t>Boğazlardan geçemeyen müttefikler, Rusya’ya silah yardımında bulunamadıkları gibi, Rusya’dan sağlayacakları tarım ürünlerini Avrupa’ya götürememişler ve Avrupa’daki açlığı ve sefaleti </a:t>
            </a:r>
            <a:r>
              <a:rPr lang="tr-TR" sz="1800" dirty="0" smtClean="0"/>
              <a:t>önleyememişlerdir.</a:t>
            </a:r>
          </a:p>
          <a:p>
            <a:pPr algn="just">
              <a:lnSpc>
                <a:spcPct val="150000"/>
              </a:lnSpc>
            </a:pPr>
            <a:r>
              <a:rPr lang="tr-TR" sz="1800" dirty="0"/>
              <a:t>1917’de Rusya’da ihtilal çıkınca, boğazlar kapalı olduğundan İngiltere ve Fransa müttefikleri Çar’a yardım yapamamışlar ve Çarlık Rusya Devleti yıkılmıştır.</a:t>
            </a:r>
          </a:p>
          <a:p>
            <a:pPr algn="just">
              <a:lnSpc>
                <a:spcPct val="150000"/>
              </a:lnSpc>
            </a:pPr>
            <a:r>
              <a:rPr lang="tr-TR" sz="1800" dirty="0" smtClean="0"/>
              <a:t>Büyük </a:t>
            </a:r>
            <a:r>
              <a:rPr lang="tr-TR" sz="1800" dirty="0"/>
              <a:t>ölçüde kendi imkanlarımızla kazandığımız bu zafer, on binlerce kaybımıza neden olsa da Türk kamuoyu ve Türk kuvvetleri için büyük bir moral kaynağı olmuştur.</a:t>
            </a:r>
          </a:p>
          <a:p>
            <a:pPr algn="just">
              <a:lnSpc>
                <a:spcPct val="150000"/>
              </a:lnSpc>
            </a:pPr>
            <a:r>
              <a:rPr lang="tr-TR" sz="1800" dirty="0" smtClean="0"/>
              <a:t>Bulgaristan </a:t>
            </a:r>
            <a:r>
              <a:rPr lang="tr-TR" sz="1800" dirty="0"/>
              <a:t>tarafsızlığını bozdu ve Sırbistan’a savaş ilan ederek Almanya safında savaşa girdi.</a:t>
            </a:r>
          </a:p>
          <a:p>
            <a:pPr algn="just">
              <a:lnSpc>
                <a:spcPct val="150000"/>
              </a:lnSpc>
            </a:pPr>
            <a:endParaRPr lang="tr-TR" sz="1800" dirty="0" smtClean="0"/>
          </a:p>
        </p:txBody>
      </p:sp>
    </p:spTree>
    <p:extLst>
      <p:ext uri="{BB962C8B-B14F-4D97-AF65-F5344CB8AC3E}">
        <p14:creationId xmlns:p14="http://schemas.microsoft.com/office/powerpoint/2010/main" val="3487386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365125"/>
            <a:ext cx="10515600" cy="619613"/>
          </a:xfrm>
        </p:spPr>
        <p:txBody>
          <a:bodyPr>
            <a:normAutofit fontScale="90000"/>
          </a:bodyPr>
          <a:lstStyle/>
          <a:p>
            <a:r>
              <a:rPr lang="tr-TR" dirty="0"/>
              <a:t>KANAL </a:t>
            </a:r>
            <a:r>
              <a:rPr lang="tr-TR" dirty="0" smtClean="0"/>
              <a:t>CEPHESİ (SİNA-FİLİSTİN </a:t>
            </a:r>
            <a:r>
              <a:rPr lang="tr-TR" dirty="0"/>
              <a:t>VE SURİYE CEPHESİ) </a:t>
            </a:r>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300389" y="1125415"/>
            <a:ext cx="7591222" cy="50515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34428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365125"/>
            <a:ext cx="10515600" cy="654783"/>
          </a:xfrm>
        </p:spPr>
        <p:txBody>
          <a:bodyPr>
            <a:normAutofit fontScale="90000"/>
          </a:bodyPr>
          <a:lstStyle/>
          <a:p>
            <a:r>
              <a:rPr lang="tr-TR" dirty="0" smtClean="0"/>
              <a:t>KANAL CEPHESİ (SİNA-FİLİSTİN VE SURİYE CEPHESİ)</a:t>
            </a:r>
            <a:endParaRPr lang="tr-TR" dirty="0"/>
          </a:p>
        </p:txBody>
      </p:sp>
      <p:sp>
        <p:nvSpPr>
          <p:cNvPr id="3" name="İçerik Yer Tutucusu 2"/>
          <p:cNvSpPr>
            <a:spLocks noGrp="1"/>
          </p:cNvSpPr>
          <p:nvPr>
            <p:ph idx="1"/>
          </p:nvPr>
        </p:nvSpPr>
        <p:spPr>
          <a:xfrm>
            <a:off x="838200" y="996462"/>
            <a:ext cx="10515600" cy="5180501"/>
          </a:xfrm>
        </p:spPr>
        <p:txBody>
          <a:bodyPr>
            <a:normAutofit fontScale="85000" lnSpcReduction="20000"/>
          </a:bodyPr>
          <a:lstStyle/>
          <a:p>
            <a:pPr algn="just"/>
            <a:r>
              <a:rPr lang="tr-TR" dirty="0" smtClean="0"/>
              <a:t>Akdeniz'i </a:t>
            </a:r>
            <a:r>
              <a:rPr lang="tr-TR" dirty="0"/>
              <a:t>Kızıldeniz'e </a:t>
            </a:r>
            <a:r>
              <a:rPr lang="tr-TR" dirty="0" smtClean="0"/>
              <a:t>ve buradan da Hint Okyanusu’na bağlayan Süveyş Kanalı, 1869 </a:t>
            </a:r>
            <a:r>
              <a:rPr lang="tr-TR" dirty="0"/>
              <a:t>yılında </a:t>
            </a:r>
            <a:r>
              <a:rPr lang="tr-TR" dirty="0" smtClean="0"/>
              <a:t>açılmıştır. Bu Kanalın kendi sömürgelerine giden önemli bir deniz yolu oluşturduğunu gören İngiltere</a:t>
            </a:r>
            <a:r>
              <a:rPr lang="tr-TR" dirty="0"/>
              <a:t>, 1882'de Mısır'ı işgal ederek Kanal'ın kontrolünü ele </a:t>
            </a:r>
            <a:r>
              <a:rPr lang="tr-TR" dirty="0" smtClean="0"/>
              <a:t>geçirmiştir.</a:t>
            </a:r>
            <a:endParaRPr lang="tr-TR" dirty="0"/>
          </a:p>
          <a:p>
            <a:pPr algn="just"/>
            <a:r>
              <a:rPr lang="tr-TR" dirty="0" smtClean="0"/>
              <a:t>Kanal Cephesi, Osmanlı Devleti’nin I. Dünya Savaşı’nda Taarruz cephesi olarak açtığı bir cephedir fakat buradan yani Sina Yarımadasından Suriye ve Filistin’e yönelik İngiliz karşı saldırılarıyla önemli geri çekilişler yaşanmıştır.</a:t>
            </a:r>
            <a:endParaRPr lang="tr-TR" dirty="0"/>
          </a:p>
          <a:p>
            <a:pPr algn="just"/>
            <a:r>
              <a:rPr lang="tr-TR" dirty="0"/>
              <a:t>Süveyş Kanalı, Alman Başkomutanlığının </a:t>
            </a:r>
            <a:r>
              <a:rPr lang="tr-TR" dirty="0" smtClean="0"/>
              <a:t>I. Dünya Savaşı’ndaki harekat </a:t>
            </a:r>
            <a:r>
              <a:rPr lang="tr-TR" dirty="0"/>
              <a:t>planlarındaki önemli hedeflerden biriydi. Almanlar, kanalı ele geçirmek suretiyle İngiltere’nin </a:t>
            </a:r>
            <a:r>
              <a:rPr lang="tr-TR" dirty="0" smtClean="0"/>
              <a:t>sömürgesi olan Hindistan’la </a:t>
            </a:r>
            <a:r>
              <a:rPr lang="tr-TR" dirty="0"/>
              <a:t>irtibatını kesmek ve böylece İngilizlerin Hindistan’dan getirecekleri askerlerle Avrupa Cephesini takviye etmesine engel olmak istiyorlardı. Türkler de Mısır’ı  geri almak suretiyle, İslam alemindeki saygınlıklarını arttıracaklarını umuyorlardı.</a:t>
            </a:r>
          </a:p>
          <a:p>
            <a:pPr algn="just"/>
            <a:r>
              <a:rPr lang="tr-TR" dirty="0"/>
              <a:t>Fakat Kanal’a taarruz edebilmeleri için 200 km. genişliğindeki Sina Çölünü aşmak gerekiyordu. Bunun için, çok kuvvetli ve düzenli lojistik desteğe ihtiyaç vardı. Ancak, Türk ordusunun en zayıf olduğu noktaların başında da bu lojistik destek konusu gelmekteydi. Bu olumsuzluğa rağmen, bu cephede I. Ve II. Kanal Harekatı </a:t>
            </a:r>
            <a:r>
              <a:rPr lang="tr-TR" dirty="0" smtClean="0"/>
              <a:t>yapılmıştır.</a:t>
            </a:r>
            <a:endParaRPr lang="tr-TR" dirty="0"/>
          </a:p>
          <a:p>
            <a:endParaRPr lang="tr-TR" dirty="0"/>
          </a:p>
        </p:txBody>
      </p:sp>
    </p:spTree>
    <p:extLst>
      <p:ext uri="{BB962C8B-B14F-4D97-AF65-F5344CB8AC3E}">
        <p14:creationId xmlns:p14="http://schemas.microsoft.com/office/powerpoint/2010/main" val="22048048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365125"/>
            <a:ext cx="10515600" cy="572721"/>
          </a:xfrm>
        </p:spPr>
        <p:txBody>
          <a:bodyPr>
            <a:normAutofit fontScale="90000"/>
          </a:bodyPr>
          <a:lstStyle/>
          <a:p>
            <a:endParaRPr lang="tr-TR" dirty="0"/>
          </a:p>
        </p:txBody>
      </p:sp>
      <p:sp>
        <p:nvSpPr>
          <p:cNvPr id="3" name="İçerik Yer Tutucusu 2"/>
          <p:cNvSpPr>
            <a:spLocks noGrp="1"/>
          </p:cNvSpPr>
          <p:nvPr>
            <p:ph idx="1"/>
          </p:nvPr>
        </p:nvSpPr>
        <p:spPr>
          <a:xfrm>
            <a:off x="838200" y="1078523"/>
            <a:ext cx="10515600" cy="5416062"/>
          </a:xfrm>
        </p:spPr>
        <p:txBody>
          <a:bodyPr>
            <a:normAutofit fontScale="77500" lnSpcReduction="20000"/>
          </a:bodyPr>
          <a:lstStyle/>
          <a:p>
            <a:pPr algn="just"/>
            <a:r>
              <a:rPr lang="tr-TR" dirty="0" smtClean="0"/>
              <a:t>Bu Cephenin </a:t>
            </a:r>
            <a:r>
              <a:rPr lang="tr-TR" dirty="0"/>
              <a:t>komutanlığına </a:t>
            </a:r>
            <a:r>
              <a:rPr lang="tr-TR" dirty="0" smtClean="0"/>
              <a:t>dönemin Bahriye Nazırı</a:t>
            </a:r>
            <a:r>
              <a:rPr lang="tr-TR" dirty="0"/>
              <a:t> </a:t>
            </a:r>
            <a:r>
              <a:rPr lang="tr-TR" dirty="0" smtClean="0"/>
              <a:t>ve aynı </a:t>
            </a:r>
            <a:r>
              <a:rPr lang="tr-TR" dirty="0"/>
              <a:t>zamanda Suriye ve Filistin'deki </a:t>
            </a:r>
            <a:r>
              <a:rPr lang="tr-TR" dirty="0" smtClean="0"/>
              <a:t>4. Ordu komutanı olan Cemal </a:t>
            </a:r>
            <a:r>
              <a:rPr lang="tr-TR" dirty="0"/>
              <a:t>Paşa </a:t>
            </a:r>
            <a:r>
              <a:rPr lang="tr-TR" dirty="0" smtClean="0"/>
              <a:t>atanmıştır. </a:t>
            </a:r>
          </a:p>
          <a:p>
            <a:pPr algn="just"/>
            <a:r>
              <a:rPr lang="tr-TR" dirty="0" smtClean="0"/>
              <a:t>Türk </a:t>
            </a:r>
            <a:r>
              <a:rPr lang="tr-TR" dirty="0"/>
              <a:t>kuvvetleri </a:t>
            </a:r>
            <a:r>
              <a:rPr lang="tr-TR" dirty="0" smtClean="0"/>
              <a:t>yaklaşık 30.000 </a:t>
            </a:r>
            <a:r>
              <a:rPr lang="tr-TR" dirty="0"/>
              <a:t>civarındaydı, İngilizler ise 150.000 kişilik kuvvete sahipti. Türk kuvvetleri 300 kilometrekarelik Sina Çölü'nü bir haftada geçmişlerdi. 2-3 Şubat 1915'te kanal bölgesine gelindiğinde, Türk askerinin iki günlük yiyeceği kalmıştı ve aynı gece kanala taarruz emri verilmişti. Ancak 600 Türk askeri kanalı geçebilmiş, bunlarda İngilizler tarafından esir edilmiş, ayrıca çok sayıda asker şehit olmuştu. </a:t>
            </a:r>
            <a:r>
              <a:rPr lang="tr-TR" dirty="0" smtClean="0"/>
              <a:t>Bunun üzerine harekattan vazgeçilerek geri çekilmeye karar verilmiştir.</a:t>
            </a:r>
          </a:p>
          <a:p>
            <a:pPr algn="just"/>
            <a:r>
              <a:rPr lang="tr-TR" dirty="0" smtClean="0"/>
              <a:t>Kanala yönelik ikinci </a:t>
            </a:r>
            <a:r>
              <a:rPr lang="tr-TR" dirty="0"/>
              <a:t>kanal </a:t>
            </a:r>
            <a:r>
              <a:rPr lang="tr-TR" dirty="0" smtClean="0"/>
              <a:t>harekatı da 27 Temmuz 1916’da yılın </a:t>
            </a:r>
            <a:r>
              <a:rPr lang="tr-TR" dirty="0"/>
              <a:t>en sıcak </a:t>
            </a:r>
            <a:r>
              <a:rPr lang="tr-TR" dirty="0" smtClean="0"/>
              <a:t>günlerinde gerçekleştirildi</a:t>
            </a:r>
            <a:r>
              <a:rPr lang="tr-TR" dirty="0"/>
              <a:t>. 16.000 kişilik bir kuvvette yapılan bu saldırı da başarılı olamamış ve taarruza katılanların dörtte biri kaybedilmişti</a:t>
            </a:r>
            <a:r>
              <a:rPr lang="tr-TR" dirty="0" smtClean="0"/>
              <a:t>.</a:t>
            </a:r>
          </a:p>
          <a:p>
            <a:pPr algn="just"/>
            <a:r>
              <a:rPr lang="tr-TR" dirty="0" smtClean="0"/>
              <a:t>Sonuçta Kanala yapılan iki taarruz da başarısızlıkla sonuçlanmıştır. Bu başarısızlık ardından İngilizler General </a:t>
            </a:r>
            <a:r>
              <a:rPr lang="tr-TR" dirty="0" err="1" smtClean="0"/>
              <a:t>Allenby</a:t>
            </a:r>
            <a:r>
              <a:rPr lang="tr-TR" dirty="0" smtClean="0"/>
              <a:t> komutasında çölü geçerek Sina Yarımadasını tamamen ele geçirmek istemişlerdir. 1916 Aralık ayında </a:t>
            </a:r>
            <a:r>
              <a:rPr lang="tr-TR" dirty="0" err="1" smtClean="0"/>
              <a:t>Elariş’i</a:t>
            </a:r>
            <a:r>
              <a:rPr lang="tr-TR" dirty="0" smtClean="0"/>
              <a:t> ele geçirmişler ve buradaki Türk birlikleri Gazze-Şeria hattına çekilerek savunma durumuna geçmişlerdir. Diğer taraftan İngilizlerin teşvikiyle Haziran 1916’da başlayan Arap ayaklanması, Sina yarımadası Türk birliklerince boşaltıldıktan sonra daha da genişlemiştir. Mekke Şerifi Hüseyin’in Osmanlılara karşı ayaklanıp Hicaz Krallığını ilan etmesi, Suriye, Filistin, Ürdün Araplarının büyük kısmının açık veya gizli bu isyanı desteklemelerine neden olmuş ve Osmanlı ordu birliklerinin bölgedeki durumunu daha da zorlaştırmıştır.</a:t>
            </a:r>
            <a:endParaRPr lang="tr-TR" dirty="0"/>
          </a:p>
          <a:p>
            <a:endParaRPr lang="tr-TR" dirty="0"/>
          </a:p>
        </p:txBody>
      </p:sp>
    </p:spTree>
    <p:extLst>
      <p:ext uri="{BB962C8B-B14F-4D97-AF65-F5344CB8AC3E}">
        <p14:creationId xmlns:p14="http://schemas.microsoft.com/office/powerpoint/2010/main" val="4158029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117232"/>
            <a:ext cx="10515600" cy="128954"/>
          </a:xfrm>
        </p:spPr>
        <p:txBody>
          <a:bodyPr>
            <a:normAutofit fontScale="90000"/>
          </a:bodyPr>
          <a:lstStyle/>
          <a:p>
            <a:endParaRPr lang="tr-TR" dirty="0"/>
          </a:p>
        </p:txBody>
      </p:sp>
      <p:sp>
        <p:nvSpPr>
          <p:cNvPr id="3" name="İçerik Yer Tutucusu 2"/>
          <p:cNvSpPr>
            <a:spLocks noGrp="1"/>
          </p:cNvSpPr>
          <p:nvPr>
            <p:ph idx="1"/>
          </p:nvPr>
        </p:nvSpPr>
        <p:spPr>
          <a:xfrm>
            <a:off x="328247" y="422031"/>
            <a:ext cx="11371384" cy="5955323"/>
          </a:xfrm>
        </p:spPr>
        <p:txBody>
          <a:bodyPr>
            <a:normAutofit fontScale="70000" lnSpcReduction="20000"/>
          </a:bodyPr>
          <a:lstStyle/>
          <a:p>
            <a:pPr algn="just"/>
            <a:r>
              <a:rPr lang="tr-TR" dirty="0" smtClean="0"/>
              <a:t>İngiliz ilerleyişi karşısında bölgede yapılan </a:t>
            </a:r>
            <a:r>
              <a:rPr lang="tr-TR" dirty="0"/>
              <a:t>birinci ve ikinci Gazze Savaşlarında Türk ordusu başarılı oldu. Ancak, Hicaz’da meydana gelen Arap ayaklanması sonunda Mekke düştü ve Medine’deki Türk Kuvvetleri kuşatıldı. İngilizler Arapları tam anlamıyla bir ayaklanma havasına sokmuşlardı. İşte bu ortamda 31 Ekim 1917’de 3.Gazze Savaşı başladı. Türk kuvvetleri Gazze’yi boşaltmak zorunda kaldı. İngiliz orduları saldırılarına devam ederek 8 Aralık’ta </a:t>
            </a:r>
            <a:r>
              <a:rPr lang="tr-TR" dirty="0" smtClean="0"/>
              <a:t>Kudüs’ü işgal etti. </a:t>
            </a:r>
            <a:r>
              <a:rPr lang="tr-TR" dirty="0"/>
              <a:t>Türk kuvvetleri Kudüs’ün kuzeyine ve Şam’a doğru çekildi. </a:t>
            </a:r>
            <a:endParaRPr lang="tr-TR" dirty="0" smtClean="0"/>
          </a:p>
          <a:p>
            <a:pPr algn="just"/>
            <a:r>
              <a:rPr lang="tr-TR" dirty="0" smtClean="0"/>
              <a:t>Böylece cephenin 1915’te Kanal üzerinden açılmasıyla başlayan savaşlar, 1916 yılının ikinci yarısında Sina bölgesi üzerinde yoğunlaşmış; 1917’de Filistin bölgesine, 1918’in son çeyreğinde ise Suriye’ye ulaşmıştır.</a:t>
            </a:r>
          </a:p>
          <a:p>
            <a:pPr algn="just"/>
            <a:r>
              <a:rPr lang="tr-TR" dirty="0" smtClean="0"/>
              <a:t>(Bölgede yaşanan bu gelişmeler sebebiyle kimi kaynaklarda sahadaki savaşım iki cephe halinde değerlendirilebilmektedir. Bazı kaynaklar bu sahadaki savaşımı tek cephe halinde Kanal Cephesi ya da Sina-Filistin-Suriye Cephesi adıyla tek bir isim altında değerlendirirken; bazı kitaplarda Kanal-Sina ve Suriye-Filistin Cephesi adlarıyla iki ayrı cephe halinde değerlendirmelerle karşılaşılabilmektedir. )</a:t>
            </a:r>
          </a:p>
          <a:p>
            <a:pPr algn="just"/>
            <a:r>
              <a:rPr lang="tr-TR" dirty="0" smtClean="0"/>
              <a:t>Bu süreçte cephede Cemal Paşa’nın ayrılmasından sonra Türk ordularının başına Alman General </a:t>
            </a:r>
            <a:r>
              <a:rPr lang="tr-TR" dirty="0" err="1" smtClean="0"/>
              <a:t>Falkenhayn</a:t>
            </a:r>
            <a:r>
              <a:rPr lang="tr-TR" dirty="0" smtClean="0"/>
              <a:t> getirilmiş; </a:t>
            </a:r>
            <a:r>
              <a:rPr lang="tr-TR" dirty="0" err="1" smtClean="0"/>
              <a:t>Kudüsün</a:t>
            </a:r>
            <a:r>
              <a:rPr lang="tr-TR" dirty="0" smtClean="0"/>
              <a:t> kaybedilmesinden bir süre sonra da onun yerine sahada Yıldırım Orduları Grup Komutanlığı adıyla organize edilmiş olan Türk birliklerinin başına Liman </a:t>
            </a:r>
            <a:r>
              <a:rPr lang="tr-TR" dirty="0" err="1" smtClean="0"/>
              <a:t>von</a:t>
            </a:r>
            <a:r>
              <a:rPr lang="tr-TR" dirty="0" smtClean="0"/>
              <a:t> </a:t>
            </a:r>
            <a:r>
              <a:rPr lang="tr-TR" dirty="0" err="1" smtClean="0"/>
              <a:t>Sanders</a:t>
            </a:r>
            <a:r>
              <a:rPr lang="tr-TR" dirty="0" smtClean="0"/>
              <a:t> atanmıştır.  4. 7. ve 8. Osmanlı ordularından teşekkül edilen bu askerî güç te 1918 Eylülündeki Nablus Savaşını kaybedince, Filistin, Ürdün, Lübnan ve Suriye tamamen elden çıkmıştır. Mondros Mütarekesinden kısa süre önce en son Halep de kaybedilmiş ve İngiliz birlikleri ancak 7. Ordunun komutanı olan Mustafa Kemal Paşa (Atatürk) tarafından Halep’in kuzeyinde durdurulabilmiştir. </a:t>
            </a:r>
          </a:p>
          <a:p>
            <a:pPr algn="just"/>
            <a:r>
              <a:rPr lang="tr-TR" dirty="0" smtClean="0"/>
              <a:t>Bu sırada Mondros Ateşkesi imzalanmış, Yıldırım Orduları Grup Komutanlığına da Limon </a:t>
            </a:r>
            <a:r>
              <a:rPr lang="tr-TR" dirty="0" err="1" smtClean="0"/>
              <a:t>von</a:t>
            </a:r>
            <a:r>
              <a:rPr lang="tr-TR" dirty="0" smtClean="0"/>
              <a:t> </a:t>
            </a:r>
            <a:r>
              <a:rPr lang="tr-TR" dirty="0" err="1" smtClean="0"/>
              <a:t>Sanders’in</a:t>
            </a:r>
            <a:r>
              <a:rPr lang="tr-TR" dirty="0" smtClean="0"/>
              <a:t> yerine bu ordu grubundaki 7. Ordunun komutanı olan Mustafa Kemal Paşa getirilmiştir. Mütarekenin imzasından sonra anlaşma şartları gereğince Yıldırım Ordularının dağıtılması ve genelkurmay tarafından İstanbul’a çağrılması üzerine Kasım ayında Mustafa </a:t>
            </a:r>
            <a:r>
              <a:rPr lang="tr-TR" dirty="0" err="1" smtClean="0"/>
              <a:t>Kemmal</a:t>
            </a:r>
            <a:r>
              <a:rPr lang="tr-TR" dirty="0" smtClean="0"/>
              <a:t> Paşa da İstanbul’a dönecektir.  </a:t>
            </a:r>
          </a:p>
        </p:txBody>
      </p:sp>
    </p:spTree>
    <p:extLst>
      <p:ext uri="{BB962C8B-B14F-4D97-AF65-F5344CB8AC3E}">
        <p14:creationId xmlns:p14="http://schemas.microsoft.com/office/powerpoint/2010/main" val="38503905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211015"/>
            <a:ext cx="10515600" cy="504093"/>
          </a:xfrm>
        </p:spPr>
        <p:txBody>
          <a:bodyPr>
            <a:normAutofit fontScale="90000"/>
          </a:bodyPr>
          <a:lstStyle/>
          <a:p>
            <a:r>
              <a:rPr lang="tr-TR" dirty="0" smtClean="0"/>
              <a:t>IRAK CEPHESİ</a:t>
            </a:r>
            <a:endParaRPr lang="tr-TR" dirty="0"/>
          </a:p>
        </p:txBody>
      </p:sp>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50276" y="1338458"/>
            <a:ext cx="7291448" cy="42858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208817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128954"/>
            <a:ext cx="10515600" cy="504092"/>
          </a:xfrm>
        </p:spPr>
        <p:txBody>
          <a:bodyPr>
            <a:normAutofit fontScale="90000"/>
          </a:bodyPr>
          <a:lstStyle/>
          <a:p>
            <a:r>
              <a:rPr lang="tr-TR" dirty="0" smtClean="0"/>
              <a:t>IRAK CEPHESİ</a:t>
            </a:r>
            <a:endParaRPr lang="tr-TR" dirty="0"/>
          </a:p>
        </p:txBody>
      </p:sp>
      <p:sp>
        <p:nvSpPr>
          <p:cNvPr id="3" name="İçerik Yer Tutucusu 2"/>
          <p:cNvSpPr>
            <a:spLocks noGrp="1"/>
          </p:cNvSpPr>
          <p:nvPr>
            <p:ph idx="1"/>
          </p:nvPr>
        </p:nvSpPr>
        <p:spPr>
          <a:xfrm>
            <a:off x="838200" y="820615"/>
            <a:ext cx="10515600" cy="5356348"/>
          </a:xfrm>
        </p:spPr>
        <p:txBody>
          <a:bodyPr>
            <a:normAutofit fontScale="85000" lnSpcReduction="20000"/>
          </a:bodyPr>
          <a:lstStyle/>
          <a:p>
            <a:pPr algn="just"/>
            <a:r>
              <a:rPr lang="tr-TR" dirty="0" smtClean="0"/>
              <a:t>Osmanlı Devleti’nin savaştaki savunma cephelerinden olan bu cephe</a:t>
            </a:r>
            <a:r>
              <a:rPr lang="tr-TR" dirty="0"/>
              <a:t>, İngilizlerin 15 Ekim 1914'te Bahreyn'i ve 23 Kasım 1914'te Basra'yı işgali üzerine açıldı.</a:t>
            </a:r>
          </a:p>
          <a:p>
            <a:pPr algn="just"/>
            <a:r>
              <a:rPr lang="tr-TR" dirty="0" smtClean="0"/>
              <a:t>Hint </a:t>
            </a:r>
            <a:r>
              <a:rPr lang="tr-TR" dirty="0"/>
              <a:t>Okyanusu’nda kuvvetli bir devletin bulunmasını istemeyen ve Basra Körfezi’nin kontrolüne çok önem veren İngiltere, Alman-Türk yakınlaşmasının askeri bir ittifaka dönüşmekte olduğunu görünce; bölgede politik ve askeri bazı önlemler aldı. Türkiye’nin Almanya’nın yanında savaşa gireceğinin belli olmasıyla da Ekim 1914’te </a:t>
            </a:r>
            <a:r>
              <a:rPr lang="tr-TR" dirty="0" err="1" smtClean="0"/>
              <a:t>Bayreyn’e</a:t>
            </a:r>
            <a:r>
              <a:rPr lang="tr-TR" dirty="0" smtClean="0"/>
              <a:t> </a:t>
            </a:r>
            <a:r>
              <a:rPr lang="tr-TR" dirty="0"/>
              <a:t>asker çıkardı. Irak ve Basra Bölgesi, zengin petrol yatakları ve Abadan’daki rafineriler bakımından da İngiltere için çok </a:t>
            </a:r>
            <a:r>
              <a:rPr lang="tr-TR" dirty="0" smtClean="0"/>
              <a:t>önemliydi.</a:t>
            </a:r>
          </a:p>
          <a:p>
            <a:pPr algn="just"/>
            <a:r>
              <a:rPr lang="tr-TR" dirty="0" smtClean="0"/>
              <a:t>İngilizler </a:t>
            </a:r>
            <a:r>
              <a:rPr lang="tr-TR" dirty="0"/>
              <a:t>bu cephedeki harekatlarını Hindistan Genel Valiliği üzerinden tertip etmiş ve ağırlıklı olarak bu sömürgesinden topladığı askerleri cepheye </a:t>
            </a:r>
            <a:r>
              <a:rPr lang="tr-TR" dirty="0" smtClean="0"/>
              <a:t>sürmüştür.</a:t>
            </a:r>
            <a:endParaRPr lang="tr-TR" dirty="0"/>
          </a:p>
          <a:p>
            <a:pPr algn="just"/>
            <a:r>
              <a:rPr lang="tr-TR" dirty="0"/>
              <a:t>İngilizlerle Kasım 1914’de başlayan muharebelerde, Arap erlerinin firar etmesi ve Arap halkının düşmanca tavırları nedeniyle, bu bölgedeki Türk kuvvetleri İngilizler karşısında tutunamadı ve İngilizler Güney Irak’ı büyük ölçüde ele geçirdiler. </a:t>
            </a:r>
            <a:endParaRPr lang="tr-TR" dirty="0" smtClean="0"/>
          </a:p>
          <a:p>
            <a:pPr algn="just"/>
            <a:r>
              <a:rPr lang="tr-TR" dirty="0" smtClean="0"/>
              <a:t>Daha </a:t>
            </a:r>
            <a:r>
              <a:rPr lang="tr-TR" dirty="0"/>
              <a:t>sonraki günlerde Türk kuvvetleri Basra’yı tekrar almak, İngilizler ise Bağdat’ı ele geçirmek amacıyla buradaki kuvvetlerin sayısını artırmaya başladılar. </a:t>
            </a:r>
            <a:r>
              <a:rPr lang="tr-TR" dirty="0" smtClean="0"/>
              <a:t>Cephe komutanı Yüzbaşı </a:t>
            </a:r>
            <a:r>
              <a:rPr lang="tr-TR" dirty="0"/>
              <a:t>Süleyman Bey </a:t>
            </a:r>
            <a:r>
              <a:rPr lang="tr-TR" dirty="0" smtClean="0"/>
              <a:t>Nisan 1915’te İngilizlere taarruz ettiyse de başarılı olamadı ve İntihar etti. Daha sonra bölgedeki 6. Ordunun komutasına getirilen Alman General </a:t>
            </a:r>
            <a:r>
              <a:rPr lang="tr-TR" dirty="0" err="1" smtClean="0"/>
              <a:t>von</a:t>
            </a:r>
            <a:r>
              <a:rPr lang="tr-TR" dirty="0" smtClean="0"/>
              <a:t> der </a:t>
            </a:r>
            <a:r>
              <a:rPr lang="tr-TR" dirty="0" err="1" smtClean="0"/>
              <a:t>Goltz</a:t>
            </a:r>
            <a:r>
              <a:rPr lang="tr-TR" dirty="0" smtClean="0"/>
              <a:t> Paşa da tifüsten ölecektir.</a:t>
            </a:r>
            <a:endParaRPr lang="tr-TR" dirty="0"/>
          </a:p>
          <a:p>
            <a:endParaRPr lang="tr-TR" dirty="0"/>
          </a:p>
        </p:txBody>
      </p:sp>
    </p:spTree>
    <p:extLst>
      <p:ext uri="{BB962C8B-B14F-4D97-AF65-F5344CB8AC3E}">
        <p14:creationId xmlns:p14="http://schemas.microsoft.com/office/powerpoint/2010/main" val="11700218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365126"/>
            <a:ext cx="10515600" cy="361706"/>
          </a:xfrm>
        </p:spPr>
        <p:txBody>
          <a:bodyPr>
            <a:normAutofit fontScale="90000"/>
          </a:bodyPr>
          <a:lstStyle/>
          <a:p>
            <a:endParaRPr lang="tr-TR" dirty="0"/>
          </a:p>
        </p:txBody>
      </p:sp>
      <p:sp>
        <p:nvSpPr>
          <p:cNvPr id="3" name="İçerik Yer Tutucusu 2"/>
          <p:cNvSpPr>
            <a:spLocks noGrp="1"/>
          </p:cNvSpPr>
          <p:nvPr>
            <p:ph idx="1"/>
          </p:nvPr>
        </p:nvSpPr>
        <p:spPr>
          <a:xfrm>
            <a:off x="838200" y="820615"/>
            <a:ext cx="10515600" cy="5356348"/>
          </a:xfrm>
        </p:spPr>
        <p:txBody>
          <a:bodyPr>
            <a:normAutofit fontScale="92500" lnSpcReduction="10000"/>
          </a:bodyPr>
          <a:lstStyle/>
          <a:p>
            <a:pPr algn="just"/>
            <a:r>
              <a:rPr lang="tr-TR" dirty="0"/>
              <a:t>Eylül 1915’teki “Birinci </a:t>
            </a:r>
            <a:r>
              <a:rPr lang="tr-TR" dirty="0" err="1"/>
              <a:t>Kutülammare</a:t>
            </a:r>
            <a:r>
              <a:rPr lang="tr-TR" dirty="0"/>
              <a:t> Muharebelerini” İngilizler </a:t>
            </a:r>
            <a:r>
              <a:rPr lang="tr-TR" dirty="0" smtClean="0"/>
              <a:t>kazandı. Bu </a:t>
            </a:r>
            <a:r>
              <a:rPr lang="tr-TR" dirty="0"/>
              <a:t>bölgedeki Türk kuvvetlerinin başında Nurettin Paşa bulunuyordu. İngiliz kuvvetlerine ise General </a:t>
            </a:r>
            <a:r>
              <a:rPr lang="tr-TR" dirty="0" err="1"/>
              <a:t>Townshend</a:t>
            </a:r>
            <a:r>
              <a:rPr lang="tr-TR" dirty="0"/>
              <a:t> komuta ediyordu. İngilizler yeniden bir taarruz </a:t>
            </a:r>
            <a:r>
              <a:rPr lang="tr-TR" dirty="0" smtClean="0"/>
              <a:t>hareketine giriştilerse de ağır </a:t>
            </a:r>
            <a:r>
              <a:rPr lang="tr-TR" dirty="0"/>
              <a:t>kayıplar verdiler ve geri çekildiler. </a:t>
            </a:r>
            <a:endParaRPr lang="tr-TR" dirty="0" smtClean="0"/>
          </a:p>
          <a:p>
            <a:pPr algn="just"/>
            <a:r>
              <a:rPr lang="tr-TR" dirty="0" smtClean="0"/>
              <a:t>İngilizler</a:t>
            </a:r>
            <a:r>
              <a:rPr lang="tr-TR" dirty="0"/>
              <a:t>, uğradıkları </a:t>
            </a:r>
            <a:r>
              <a:rPr lang="tr-TR" dirty="0" smtClean="0"/>
              <a:t>bu başarısızlık </a:t>
            </a:r>
            <a:r>
              <a:rPr lang="tr-TR" dirty="0"/>
              <a:t>üzerine geri çekilerek tekrar </a:t>
            </a:r>
            <a:r>
              <a:rPr lang="tr-TR" dirty="0" err="1"/>
              <a:t>Kutülammare</a:t>
            </a:r>
            <a:r>
              <a:rPr lang="tr-TR" dirty="0"/>
              <a:t> mevzilerinde savunma yapmaya başladılar. </a:t>
            </a:r>
            <a:r>
              <a:rPr lang="tr-TR" dirty="0" err="1"/>
              <a:t>Kutülammera’de</a:t>
            </a:r>
            <a:r>
              <a:rPr lang="tr-TR" dirty="0"/>
              <a:t> Türk kuvvetleri İngiliz birliklerini kuşattılar. Bu kuşatma 4,5 ay devam </a:t>
            </a:r>
            <a:r>
              <a:rPr lang="tr-TR" dirty="0" smtClean="0"/>
              <a:t>etmiştir. </a:t>
            </a:r>
            <a:r>
              <a:rPr lang="tr-TR" dirty="0"/>
              <a:t>İngilizler birkaç defa kuşatmayı yarmak istemişlerse de başarılı olamadılar. </a:t>
            </a:r>
          </a:p>
          <a:p>
            <a:pPr algn="just"/>
            <a:r>
              <a:rPr lang="tr-TR" dirty="0"/>
              <a:t>Nihayet, 29 Nisan 1916 tarihinde İngiliz Generali </a:t>
            </a:r>
            <a:r>
              <a:rPr lang="tr-TR" dirty="0" err="1"/>
              <a:t>Townshend</a:t>
            </a:r>
            <a:r>
              <a:rPr lang="tr-TR" dirty="0"/>
              <a:t> ve kuvvetleri kayıtsız şartsız teslim oldu. </a:t>
            </a:r>
            <a:r>
              <a:rPr lang="tr-TR" dirty="0" err="1"/>
              <a:t>Kutülammare’de</a:t>
            </a:r>
            <a:r>
              <a:rPr lang="tr-TR" dirty="0"/>
              <a:t>, 5 General, 481 subay ve 13.300 civarında asker esir alındı. Ölenler ve teslim olanlarla birlikte İngilizler burada 40.000 den fazla zayiat verdiler</a:t>
            </a:r>
            <a:r>
              <a:rPr lang="tr-TR" dirty="0" smtClean="0"/>
              <a:t>.</a:t>
            </a:r>
          </a:p>
          <a:p>
            <a:pPr algn="just"/>
            <a:r>
              <a:rPr lang="tr-TR" dirty="0" err="1" smtClean="0"/>
              <a:t>Kut'ül</a:t>
            </a:r>
            <a:r>
              <a:rPr lang="tr-TR" dirty="0" smtClean="0"/>
              <a:t> </a:t>
            </a:r>
            <a:r>
              <a:rPr lang="tr-TR" dirty="0" err="1" smtClean="0"/>
              <a:t>amare</a:t>
            </a:r>
            <a:r>
              <a:rPr lang="tr-TR" dirty="0" smtClean="0"/>
              <a:t> Zaferi bu cephedeki önemli Türk başarısıdır.</a:t>
            </a:r>
            <a:endParaRPr lang="tr-TR" dirty="0"/>
          </a:p>
          <a:p>
            <a:endParaRPr lang="tr-TR" dirty="0"/>
          </a:p>
        </p:txBody>
      </p:sp>
    </p:spTree>
    <p:extLst>
      <p:ext uri="{BB962C8B-B14F-4D97-AF65-F5344CB8AC3E}">
        <p14:creationId xmlns:p14="http://schemas.microsoft.com/office/powerpoint/2010/main" val="23066684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365125"/>
            <a:ext cx="10515600" cy="654783"/>
          </a:xfrm>
        </p:spPr>
        <p:txBody>
          <a:bodyPr>
            <a:normAutofit fontScale="90000"/>
          </a:bodyPr>
          <a:lstStyle/>
          <a:p>
            <a:r>
              <a:rPr lang="tr-TR" dirty="0"/>
              <a:t>Osmanlı Devleti’nin Savaştığı Cepheler</a:t>
            </a:r>
          </a:p>
        </p:txBody>
      </p:sp>
      <p:pic>
        <p:nvPicPr>
          <p:cNvPr id="512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97723" y="1222070"/>
            <a:ext cx="7174523" cy="52256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117237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365126"/>
            <a:ext cx="10515600" cy="232752"/>
          </a:xfrm>
        </p:spPr>
        <p:txBody>
          <a:bodyPr>
            <a:normAutofit fontScale="90000"/>
          </a:bodyPr>
          <a:lstStyle/>
          <a:p>
            <a:endParaRPr lang="tr-TR" dirty="0"/>
          </a:p>
        </p:txBody>
      </p:sp>
      <p:sp>
        <p:nvSpPr>
          <p:cNvPr id="3" name="İçerik Yer Tutucusu 2"/>
          <p:cNvSpPr>
            <a:spLocks noGrp="1"/>
          </p:cNvSpPr>
          <p:nvPr>
            <p:ph idx="1"/>
          </p:nvPr>
        </p:nvSpPr>
        <p:spPr>
          <a:xfrm>
            <a:off x="838200" y="762000"/>
            <a:ext cx="10515600" cy="5414963"/>
          </a:xfrm>
        </p:spPr>
        <p:txBody>
          <a:bodyPr/>
          <a:lstStyle/>
          <a:p>
            <a:pPr algn="just"/>
            <a:r>
              <a:rPr lang="tr-TR" dirty="0" smtClean="0"/>
              <a:t>Daha sonra bölgeye takviye güçler getiren İngilizler </a:t>
            </a:r>
            <a:r>
              <a:rPr lang="tr-TR" dirty="0"/>
              <a:t>1917 yılı başında bekledikleri güce </a:t>
            </a:r>
            <a:r>
              <a:rPr lang="tr-TR" dirty="0" smtClean="0"/>
              <a:t>ulaşarak yeniden taarruza </a:t>
            </a:r>
            <a:r>
              <a:rPr lang="tr-TR" dirty="0"/>
              <a:t>geçtiler. 11 Mart 1917'de </a:t>
            </a:r>
            <a:r>
              <a:rPr lang="tr-TR" dirty="0" smtClean="0"/>
              <a:t>İngiliz birlikleri Bağdat‘ı işgal etti ve </a:t>
            </a:r>
            <a:r>
              <a:rPr lang="tr-TR" dirty="0"/>
              <a:t>Halil Paşa'nın komutasındaki Osmanlı askerleri Bağdat'ı </a:t>
            </a:r>
            <a:r>
              <a:rPr lang="tr-TR" dirty="0" smtClean="0"/>
              <a:t>boşalttılar.</a:t>
            </a:r>
          </a:p>
          <a:p>
            <a:pPr algn="just"/>
            <a:r>
              <a:rPr lang="tr-TR" dirty="0"/>
              <a:t>1918 yılında aldıkları </a:t>
            </a:r>
            <a:r>
              <a:rPr lang="tr-TR" dirty="0" smtClean="0"/>
              <a:t>yeni takviyelerle </a:t>
            </a:r>
            <a:r>
              <a:rPr lang="tr-TR" dirty="0"/>
              <a:t>iyice güçlenen </a:t>
            </a:r>
            <a:r>
              <a:rPr lang="tr-TR" dirty="0" smtClean="0"/>
              <a:t>İngiliz birlikleri</a:t>
            </a:r>
            <a:r>
              <a:rPr lang="tr-TR" dirty="0"/>
              <a:t>, petrol yataklarının bulunduğu Musul'a </a:t>
            </a:r>
            <a:r>
              <a:rPr lang="tr-TR" dirty="0" smtClean="0"/>
              <a:t>kadar ilerlediler. Bölgede Musul, Mondros </a:t>
            </a:r>
            <a:r>
              <a:rPr lang="tr-TR" dirty="0"/>
              <a:t>Mütarekesi'nin </a:t>
            </a:r>
            <a:r>
              <a:rPr lang="tr-TR" dirty="0" smtClean="0"/>
              <a:t>imzalanmasına kadar başarıyla savunulsa da, ateşkesin imzalanmasından hemen sonra 3 </a:t>
            </a:r>
            <a:r>
              <a:rPr lang="tr-TR" dirty="0"/>
              <a:t>Kasım 1918 tarihinde, mütarekenin 7. </a:t>
            </a:r>
            <a:r>
              <a:rPr lang="tr-TR" dirty="0" smtClean="0"/>
              <a:t>maddesine </a:t>
            </a:r>
            <a:r>
              <a:rPr lang="tr-TR" dirty="0"/>
              <a:t>dayanak </a:t>
            </a:r>
            <a:r>
              <a:rPr lang="tr-TR" dirty="0" smtClean="0"/>
              <a:t>İngilizler tarafından işgal edilecektir.</a:t>
            </a:r>
            <a:endParaRPr lang="tr-TR" dirty="0"/>
          </a:p>
        </p:txBody>
      </p:sp>
    </p:spTree>
    <p:extLst>
      <p:ext uri="{BB962C8B-B14F-4D97-AF65-F5344CB8AC3E}">
        <p14:creationId xmlns:p14="http://schemas.microsoft.com/office/powerpoint/2010/main" val="40916874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365125"/>
            <a:ext cx="10515600" cy="807183"/>
          </a:xfrm>
        </p:spPr>
        <p:txBody>
          <a:bodyPr>
            <a:normAutofit fontScale="90000"/>
          </a:bodyPr>
          <a:lstStyle/>
          <a:p>
            <a:r>
              <a:rPr lang="tr-TR" dirty="0"/>
              <a:t>HİCAZ-YEMEN CEPHESİ</a:t>
            </a:r>
            <a:br>
              <a:rPr lang="tr-TR" dirty="0"/>
            </a:br>
            <a:endParaRPr lang="tr-TR" dirty="0"/>
          </a:p>
        </p:txBody>
      </p:sp>
      <p:sp>
        <p:nvSpPr>
          <p:cNvPr id="3" name="İçerik Yer Tutucusu 2"/>
          <p:cNvSpPr>
            <a:spLocks noGrp="1"/>
          </p:cNvSpPr>
          <p:nvPr>
            <p:ph idx="1"/>
          </p:nvPr>
        </p:nvSpPr>
        <p:spPr>
          <a:xfrm>
            <a:off x="838200" y="1008185"/>
            <a:ext cx="10515600" cy="5168778"/>
          </a:xfrm>
        </p:spPr>
        <p:txBody>
          <a:bodyPr>
            <a:normAutofit lnSpcReduction="10000"/>
          </a:bodyPr>
          <a:lstStyle/>
          <a:p>
            <a:pPr algn="just"/>
            <a:r>
              <a:rPr lang="tr-TR" dirty="0"/>
              <a:t>Savaşın başında Başkomutanlığa bağlı olan bağımsız Hicaz Tümeni, 11 Ocak 1915’de 4.Türk ordusuna bağlanmıştı. Birinci Kanal Seferine katılmak için, bu Hicaz Tümeninden “Hicaz Kuvve-i </a:t>
            </a:r>
            <a:r>
              <a:rPr lang="tr-TR" dirty="0" err="1"/>
              <a:t>Seferiyesi</a:t>
            </a:r>
            <a:r>
              <a:rPr lang="tr-TR" dirty="0"/>
              <a:t>” teşkil edildi. Ancak, harekata zamanında yetişemediği için katılamadı. Bu kuvvetlerin bir kısmı </a:t>
            </a:r>
            <a:r>
              <a:rPr lang="tr-TR" dirty="0" err="1"/>
              <a:t>Maan</a:t>
            </a:r>
            <a:r>
              <a:rPr lang="tr-TR" dirty="0"/>
              <a:t> bölgesinde bırakıldı. Kalanları ise Hicaz’a (Mekke) gönderildi.</a:t>
            </a:r>
          </a:p>
          <a:p>
            <a:pPr algn="just"/>
            <a:r>
              <a:rPr lang="tr-TR" dirty="0"/>
              <a:t>Hicaz cephesinde, Hicaz </a:t>
            </a:r>
            <a:r>
              <a:rPr lang="tr-TR" dirty="0" smtClean="0"/>
              <a:t>Emiri </a:t>
            </a:r>
            <a:r>
              <a:rPr lang="tr-TR" dirty="0"/>
              <a:t>Şerif Hüseyin, bağımsızlığını ilan ederek Hicaz'ı büyük oranda ele </a:t>
            </a:r>
            <a:r>
              <a:rPr lang="tr-TR" dirty="0" smtClean="0"/>
              <a:t>geçirdi. Bölgede İngiliz </a:t>
            </a:r>
            <a:r>
              <a:rPr lang="tr-TR" dirty="0"/>
              <a:t>vaatleri, kışkırtmaları ve yardımlarıyla </a:t>
            </a:r>
            <a:r>
              <a:rPr lang="tr-TR" dirty="0" smtClean="0"/>
              <a:t>1916’da ayaklanan </a:t>
            </a:r>
            <a:r>
              <a:rPr lang="tr-TR" dirty="0"/>
              <a:t>Arap kuvvetleri saldırılarının büyük önem kazanması üzerine bu cephe Şam’daki 4.Ordu’dan takviye edilerek, ordu komutanlığı yetkisinde Hicaz Kuvve-i Seferiye Komutanlığı kuruldu. Bölgedeki birlikler bu komutanlığa bağlandı ve komutanlığına da 12.Kolordu Komutanı Fahrettin Paşa atandı.</a:t>
            </a:r>
          </a:p>
          <a:p>
            <a:endParaRPr lang="tr-TR" dirty="0"/>
          </a:p>
        </p:txBody>
      </p:sp>
    </p:spTree>
    <p:extLst>
      <p:ext uri="{BB962C8B-B14F-4D97-AF65-F5344CB8AC3E}">
        <p14:creationId xmlns:p14="http://schemas.microsoft.com/office/powerpoint/2010/main" val="25911152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365126"/>
            <a:ext cx="10515600" cy="865798"/>
          </a:xfrm>
        </p:spPr>
        <p:txBody>
          <a:bodyPr/>
          <a:lstStyle/>
          <a:p>
            <a:endParaRPr lang="tr-TR" dirty="0"/>
          </a:p>
        </p:txBody>
      </p:sp>
      <p:sp>
        <p:nvSpPr>
          <p:cNvPr id="3" name="İçerik Yer Tutucusu 2"/>
          <p:cNvSpPr>
            <a:spLocks noGrp="1"/>
          </p:cNvSpPr>
          <p:nvPr>
            <p:ph idx="1"/>
          </p:nvPr>
        </p:nvSpPr>
        <p:spPr>
          <a:xfrm>
            <a:off x="838200" y="1383323"/>
            <a:ext cx="10515600" cy="4793640"/>
          </a:xfrm>
        </p:spPr>
        <p:txBody>
          <a:bodyPr/>
          <a:lstStyle/>
          <a:p>
            <a:pPr algn="just"/>
            <a:r>
              <a:rPr lang="tr-TR" dirty="0"/>
              <a:t>Fahrettin Paşa ve kuvvetleri, İngilizlerin Nablus savaşını kazanmaları ve Filistin Cephesindeki Türk kuvvetlerinin Halep bölgesine çekilmesi üzerine, İngiliz ve Arap kuvvetleri tarafından kuşatıldığı için Medine’de mahsur kaldı. Fahrettin Paşa, bölgedeki Türk kuvvetleri ile irtibatının kesilmesine ve hiçbir ikmal desteği almamasına rağmen bir avuç kuvvetiyle Medine’yi kahramanca savunmuş ve “Çöl Kaplanı” unvanını almıştır. </a:t>
            </a:r>
            <a:endParaRPr lang="tr-TR" dirty="0" smtClean="0"/>
          </a:p>
          <a:p>
            <a:pPr algn="just"/>
            <a:r>
              <a:rPr lang="tr-TR" dirty="0" smtClean="0"/>
              <a:t>Kuşatmadan </a:t>
            </a:r>
            <a:r>
              <a:rPr lang="tr-TR" dirty="0"/>
              <a:t>önce, Medine’deki kutsal emanetlerin büyük bir kısmını, teşkil ettiği özel bir ekiple İstanbul’a ulaştıran Fahrettin Paşa, Mondros Mütarekesi’nin imzalanmasından sonra </a:t>
            </a:r>
            <a:r>
              <a:rPr lang="tr-TR" dirty="0" smtClean="0"/>
              <a:t>13 </a:t>
            </a:r>
            <a:r>
              <a:rPr lang="tr-TR" dirty="0"/>
              <a:t>Ocak 1919’da Medine’yi teslim etmiş ve </a:t>
            </a:r>
            <a:r>
              <a:rPr lang="tr-TR" dirty="0" smtClean="0"/>
              <a:t>askerleriyle birlikte esir </a:t>
            </a:r>
            <a:r>
              <a:rPr lang="tr-TR" dirty="0"/>
              <a:t>düşmüştür.</a:t>
            </a:r>
          </a:p>
          <a:p>
            <a:endParaRPr lang="tr-TR" dirty="0"/>
          </a:p>
        </p:txBody>
      </p:sp>
    </p:spTree>
    <p:extLst>
      <p:ext uri="{BB962C8B-B14F-4D97-AF65-F5344CB8AC3E}">
        <p14:creationId xmlns:p14="http://schemas.microsoft.com/office/powerpoint/2010/main" val="24558855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117232"/>
            <a:ext cx="10515600" cy="761999"/>
          </a:xfrm>
        </p:spPr>
        <p:txBody>
          <a:bodyPr>
            <a:normAutofit fontScale="90000"/>
          </a:bodyPr>
          <a:lstStyle/>
          <a:p>
            <a:r>
              <a:rPr lang="tr-TR" sz="3600" dirty="0" smtClean="0"/>
              <a:t/>
            </a:r>
            <a:br>
              <a:rPr lang="tr-TR" sz="3600" dirty="0" smtClean="0"/>
            </a:br>
            <a:r>
              <a:rPr lang="tr-TR" sz="3600" dirty="0" smtClean="0"/>
              <a:t>OSMANLI DEVLETİNİN MÜTTEFİKLERİNE YARDIM GÖNDERDİĞİ AVRUPA </a:t>
            </a:r>
            <a:r>
              <a:rPr lang="tr-TR" sz="3600" dirty="0"/>
              <a:t>CEPHELERİ: (</a:t>
            </a:r>
            <a:r>
              <a:rPr lang="tr-TR" sz="3600" dirty="0" smtClean="0"/>
              <a:t>Galiçya-Romanya-Makedonya</a:t>
            </a:r>
            <a:r>
              <a:rPr lang="tr-TR" sz="3600" dirty="0"/>
              <a:t>)</a:t>
            </a:r>
            <a:r>
              <a:rPr lang="tr-TR" dirty="0"/>
              <a:t/>
            </a:r>
            <a:br>
              <a:rPr lang="tr-TR" dirty="0"/>
            </a:br>
            <a:endParaRPr lang="tr-TR" dirty="0"/>
          </a:p>
        </p:txBody>
      </p:sp>
      <p:sp>
        <p:nvSpPr>
          <p:cNvPr id="3" name="İçerik Yer Tutucusu 2"/>
          <p:cNvSpPr>
            <a:spLocks noGrp="1"/>
          </p:cNvSpPr>
          <p:nvPr>
            <p:ph idx="1"/>
          </p:nvPr>
        </p:nvSpPr>
        <p:spPr>
          <a:xfrm>
            <a:off x="457199" y="902678"/>
            <a:ext cx="11312769" cy="5568460"/>
          </a:xfrm>
        </p:spPr>
        <p:txBody>
          <a:bodyPr>
            <a:normAutofit fontScale="62500" lnSpcReduction="20000"/>
          </a:bodyPr>
          <a:lstStyle/>
          <a:p>
            <a:pPr algn="just"/>
            <a:r>
              <a:rPr lang="tr-TR" dirty="0" smtClean="0"/>
              <a:t>I. Dünya Savaşında Rusya’nın Avusturya-Macaristan İmparatorluğu eyaleti Galiçya’ya saldırıya geçmesiyle, Avrupa’daki savaşın Doğu cephesi olan Galiçya Cephesi açılmıştı. Bu cephede Alman yardımıyla Avusturyalılar Ruslara karşı savaşmaya başlamıştı ama 1916’da Rus taarruzu şiddetlenince cephenin düşmesi tehlikesi ortaya çıktı. Aynı yıl İtalya ve Romanya’nın da İtilaf safında savaşa girip Avusturya-Macaristan’a saldırması üzerine Alman Genelkurmayı, dört müttefik devletin (Almanya, Avusturya-Macaristan, Osmanlı ve Bulgaristan) ordularının yürüttüğü genel harekatların Alman Genel Karargahından yönetilmesini kararlaştırdı. Bu çerçevede yapılan plan gereğince Osmanlı Devleti’nden de 3 kolordu istendi. Bunlardan biri Avusturya-Macaristan’a yardımcı olmak ve Ruslarla savaşmak için Galiçya Cephesi’ne; ikincisi Romanya orduları ile savaşmak üzere Romanya Cephesi’ne; üçüncüsü ise Sırplarla mücadele etmek üzere Makedonya Cephesi’ne gönderilecekti.</a:t>
            </a:r>
          </a:p>
          <a:p>
            <a:pPr algn="just"/>
            <a:r>
              <a:rPr lang="tr-TR" dirty="0"/>
              <a:t>İtilaf Devletleri Çanakkale Cephesini boşalttıktan sonra (Ocak-1916) buradaki Türk kuvvetleri serbest kalınca Türk orduları Başkumandan Vekili Enver Paşa, harbin kesin sonucunun Avrupa cephelerinde alınacağı düşüncesiyle toplam 100.000’ni aşan seçkin subay ve erlerden oluşan üç Türk Kolordusunu, Avrupa’daki savaş cephelerinin takviyesinde kullanmaya karar verdi. </a:t>
            </a:r>
          </a:p>
          <a:p>
            <a:pPr algn="just"/>
            <a:r>
              <a:rPr lang="tr-TR" dirty="0" smtClean="0"/>
              <a:t>Bu cephelerden Galiçya Cephesi’ne 535 subay ve yaklaşık 33 bin erden oluşan 15. Kolordu 1916 Temmuzunda</a:t>
            </a:r>
            <a:r>
              <a:rPr lang="tr-TR" dirty="0"/>
              <a:t> </a:t>
            </a:r>
            <a:r>
              <a:rPr lang="tr-TR" dirty="0" smtClean="0"/>
              <a:t>gönderilmiş, Ruslara karşı yapılan harplere katılmış ve burada bir yıl görev yaptıktan sonra 1917 Haziranında ülkeye geri dönmüştür.</a:t>
            </a:r>
          </a:p>
          <a:p>
            <a:pPr algn="just"/>
            <a:r>
              <a:rPr lang="tr-TR" dirty="0" smtClean="0"/>
              <a:t>Romanya’nın İtilaf Devletleri safında savaşa katılıp Avusturya-Macaristan’a saldırması üzerine açılan Romanya Cephesi’ne de 1916 Ekim ayında 6. Kolordu gönderilmiş, cephede Romenler yenilip İttifak ordularının Bükreş’i zaptı ardından bu kolordu 1917 Aralık ayında yurda dönmüştür. </a:t>
            </a:r>
            <a:endParaRPr lang="tr-TR" dirty="0"/>
          </a:p>
          <a:p>
            <a:pPr algn="just"/>
            <a:r>
              <a:rPr lang="tr-TR" dirty="0" smtClean="0"/>
              <a:t>Avusturya-Macaristan ve Bulgar ordularının saldırıları karşısında Sırbistan’ı desteklemek amacıyla İtilaf Devletleri Yunanistan ile anlaşıp Selanik’e asker çıkarmışlar ve Makedonya Cephesini açmışlardır. Osmanlı Devleti buradaki mücadelelere katılmak için Eylül 1916’da yaklaşık 25 bin askerle 50. Piyade Tümenini bölgeye göndermiştir. İttifak Devletlerine bağlı kuvvetlerin Sırbistan ve Makedonya’dan çekilmesi ile bu birlik 1917 Haziranında ülkeye dönmüştür. </a:t>
            </a:r>
          </a:p>
        </p:txBody>
      </p:sp>
    </p:spTree>
    <p:extLst>
      <p:ext uri="{BB962C8B-B14F-4D97-AF65-F5344CB8AC3E}">
        <p14:creationId xmlns:p14="http://schemas.microsoft.com/office/powerpoint/2010/main" val="886999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endParaRPr lang="tr-TR"/>
          </a:p>
        </p:txBody>
      </p:sp>
      <p:sp>
        <p:nvSpPr>
          <p:cNvPr id="3" name="İçerik Yer Tutucusu 2"/>
          <p:cNvSpPr>
            <a:spLocks noGrp="1"/>
          </p:cNvSpPr>
          <p:nvPr>
            <p:ph idx="1"/>
          </p:nvPr>
        </p:nvSpPr>
        <p:spPr/>
        <p:txBody>
          <a:bodyPr/>
          <a:lstStyle/>
          <a:p>
            <a:endParaRPr lang="tr-TR"/>
          </a:p>
        </p:txBody>
      </p:sp>
    </p:spTree>
    <p:extLst>
      <p:ext uri="{BB962C8B-B14F-4D97-AF65-F5344CB8AC3E}">
        <p14:creationId xmlns:p14="http://schemas.microsoft.com/office/powerpoint/2010/main" val="15912110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endParaRPr lang="tr-TR"/>
          </a:p>
        </p:txBody>
      </p:sp>
      <p:sp>
        <p:nvSpPr>
          <p:cNvPr id="3" name="İçerik Yer Tutucusu 2"/>
          <p:cNvSpPr>
            <a:spLocks noGrp="1"/>
          </p:cNvSpPr>
          <p:nvPr>
            <p:ph idx="1"/>
          </p:nvPr>
        </p:nvSpPr>
        <p:spPr/>
        <p:txBody>
          <a:bodyPr>
            <a:normAutofit/>
          </a:bodyPr>
          <a:lstStyle/>
          <a:p>
            <a:pPr marL="0" indent="0">
              <a:buNone/>
            </a:pPr>
            <a:r>
              <a:rPr lang="tr-TR" sz="6600" dirty="0" smtClean="0"/>
              <a:t>KAFKAS CEPHESİ</a:t>
            </a:r>
            <a:endParaRPr lang="tr-TR" sz="6600" dirty="0"/>
          </a:p>
        </p:txBody>
      </p:sp>
    </p:spTree>
    <p:extLst>
      <p:ext uri="{BB962C8B-B14F-4D97-AF65-F5344CB8AC3E}">
        <p14:creationId xmlns:p14="http://schemas.microsoft.com/office/powerpoint/2010/main" val="29851215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82062"/>
            <a:ext cx="10515600" cy="257907"/>
          </a:xfrm>
        </p:spPr>
        <p:txBody>
          <a:bodyPr>
            <a:normAutofit fontScale="90000"/>
          </a:bodyPr>
          <a:lstStyle/>
          <a:p>
            <a:endParaRPr lang="tr-TR" dirty="0"/>
          </a:p>
        </p:txBody>
      </p:sp>
      <p:sp>
        <p:nvSpPr>
          <p:cNvPr id="3" name="İçerik Yer Tutucusu 2"/>
          <p:cNvSpPr>
            <a:spLocks noGrp="1"/>
          </p:cNvSpPr>
          <p:nvPr>
            <p:ph idx="1"/>
          </p:nvPr>
        </p:nvSpPr>
        <p:spPr>
          <a:xfrm>
            <a:off x="838200" y="504092"/>
            <a:ext cx="10515600" cy="5672871"/>
          </a:xfrm>
        </p:spPr>
        <p:txBody>
          <a:bodyPr>
            <a:normAutofit fontScale="77500" lnSpcReduction="20000"/>
          </a:bodyPr>
          <a:lstStyle/>
          <a:p>
            <a:pPr algn="just"/>
            <a:r>
              <a:rPr lang="tr-TR" dirty="0"/>
              <a:t>Osmanlı donanmasının Rus limanlarını topa tuttuğu Karadeniz Hadisesi ardından Rusya Osmanlı Devleti’ne savaş ilan etmiş ve 1 Kasım 1914 günü Rus ordusunun sınırı geçmesi ile savaşta ilk olarak bu cephede çatışmalar başlamıştır. </a:t>
            </a:r>
          </a:p>
          <a:p>
            <a:pPr algn="just"/>
            <a:r>
              <a:rPr lang="tr-TR" dirty="0"/>
              <a:t>Bu cephede Osmanlı Devleti’nin Hasan İzzet Paşa komutasındaki 3. Ordusu bulunuyordu. Sınırı geçerek Erzurum istikametinde ilerleyen Rus ordusu, yapılan Köprüköy ve Azap Muharebelerinde başarı elde edemeyerek geri çekildi. Ancak bu muharebelerde Türk ordusu da kayıplar verdiği için Rus ordusu takip edilmedi ve bir taarruz gerçekleştirilmedi.</a:t>
            </a:r>
          </a:p>
          <a:p>
            <a:pPr algn="just"/>
            <a:r>
              <a:rPr lang="tr-TR" dirty="0"/>
              <a:t>Bu aşamada Harbiye Nazırı ve Başkomutan Vekili olan Enver Paşa Aralık ayı ortasında Erzurum’a geldi. Avrupa’da savaşın </a:t>
            </a:r>
            <a:r>
              <a:rPr lang="tr-TR" dirty="0" err="1"/>
              <a:t>mevzî</a:t>
            </a:r>
            <a:r>
              <a:rPr lang="tr-TR" dirty="0"/>
              <a:t> harbine dönüşmesi ve Galiçya’da Ruslar karşısında Avusturyalıların zor durumda bulunması yüzünden, Alman askerî heyetinin de teşvikiyle Enver Paşa, cephede Rus kuvvetlerini imha etmek için bir taarruz gerçekleştirmek istedi. </a:t>
            </a:r>
          </a:p>
          <a:p>
            <a:pPr algn="just"/>
            <a:r>
              <a:rPr lang="tr-TR" dirty="0"/>
              <a:t>Planlanan harekâtta Enver Paşa’nın amacı şu idi: Taarruz başarıldığında savaşın daha ilk aşamasında Ruslara ağır bir darbe indirilecekti. Böyle bir saldırı karşısında Ruslar cepheye güç aktarmak zorunda kalacağından, Osmanlı’nın müttefiki olan Alman ve Avusturya-Macaristan devletlerinin Ruslarla mücadele ettiği cephede yükü hafifleyecekti. Bunun yanı sıra elde edilecek başarı ile 93 Harbi’nde Ruslara bırakılan Kars, Ardahan ve Batum geri alındığı gibi Kafkasya yoluyla Orta Asya’ya kadar ilerlenip Rus hakimiyetindeki Türklerle temasa geçilecek ve Turancılık fikri hayata geçirilebilecekti. Ayrıca Azerbaycan-Bakü petrol sahasına da erişilerek önemli bir enerji kaynağı elde edilecekti. </a:t>
            </a:r>
          </a:p>
        </p:txBody>
      </p:sp>
    </p:spTree>
    <p:extLst>
      <p:ext uri="{BB962C8B-B14F-4D97-AF65-F5344CB8AC3E}">
        <p14:creationId xmlns:p14="http://schemas.microsoft.com/office/powerpoint/2010/main" val="15267847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117231"/>
            <a:ext cx="10515600" cy="211015"/>
          </a:xfrm>
        </p:spPr>
        <p:txBody>
          <a:bodyPr>
            <a:normAutofit fontScale="90000"/>
          </a:bodyPr>
          <a:lstStyle/>
          <a:p>
            <a:endParaRPr lang="tr-TR" dirty="0"/>
          </a:p>
        </p:txBody>
      </p:sp>
      <p:sp>
        <p:nvSpPr>
          <p:cNvPr id="3" name="İçerik Yer Tutucusu 2"/>
          <p:cNvSpPr>
            <a:spLocks noGrp="1"/>
          </p:cNvSpPr>
          <p:nvPr>
            <p:ph idx="1"/>
          </p:nvPr>
        </p:nvSpPr>
        <p:spPr>
          <a:xfrm>
            <a:off x="838200" y="480646"/>
            <a:ext cx="10515600" cy="5696317"/>
          </a:xfrm>
        </p:spPr>
        <p:txBody>
          <a:bodyPr>
            <a:normAutofit fontScale="92500" lnSpcReduction="20000"/>
          </a:bodyPr>
          <a:lstStyle/>
          <a:p>
            <a:pPr algn="just"/>
            <a:r>
              <a:rPr lang="tr-TR" dirty="0"/>
              <a:t>Bu plan doğrultusunda Enver Paşa, cephe komutanı Hasan İzzet Paşa’yı görevden alarak III. Ordu’nun komutasını kendisi üstlendi. </a:t>
            </a:r>
          </a:p>
          <a:p>
            <a:pPr algn="just"/>
            <a:r>
              <a:rPr lang="tr-TR" dirty="0"/>
              <a:t>Savaş planı Kars ve Sarıkamış’ı askerî üs olarak kullanan Rus ordusunu cepheden ve yanlardan kuşatarak imha etmekti. Ağır kış şartları, iaşe ve donatım yoksunluğu yüzünden harekâtı kısa sürede ani bir baskın halinde gerçekleştirmek isteyen Enver Paşa, yaklaşık 75 bin kişilik üç kolordu gücü ile 21 Aralık 1914 günü Sarıkamış üzerine saldırıyı başlattı. (Daha sonradan bu orduya 15 bin kişilik takviye de yapılmıştır).</a:t>
            </a:r>
          </a:p>
          <a:p>
            <a:pPr algn="just"/>
            <a:r>
              <a:rPr lang="tr-TR" dirty="0"/>
              <a:t>Tarihimizde Sarıkamış Harekâtı adı verilen bu taarruzda başarılı olunamamış; Türk ordusu Sarıkamış’a erişip kuşatma harekâtını gerçekleştirdi ise de muharebeden netice alınamayarak 9 Ocak 1915 günü geri çekilmek zorunda kalınmıştır.</a:t>
            </a:r>
          </a:p>
          <a:p>
            <a:pPr algn="just"/>
            <a:r>
              <a:rPr lang="tr-TR" dirty="0"/>
              <a:t>Sarıkamış harekâtında bazı kaynaklara göre 60 bin asker kaybedilmiştir. Esir, yaralı, salgın hastalık yüzünden yaşanan kayıplar ya da savaş alanında verilen kayıplardan ayrıca; Sarıkamış’ı geriden kuşatmak için Hafız Hakkı Paşa komutasındaki kolordunun </a:t>
            </a:r>
            <a:r>
              <a:rPr lang="tr-TR" dirty="0" err="1"/>
              <a:t>Allahuekber</a:t>
            </a:r>
            <a:r>
              <a:rPr lang="tr-TR" dirty="0"/>
              <a:t> Dağlarını aşarak yaptığı yürüyüşte de pek çok asker donarak hayatını kaybetmiştir.</a:t>
            </a:r>
          </a:p>
          <a:p>
            <a:endParaRPr lang="tr-TR" dirty="0"/>
          </a:p>
        </p:txBody>
      </p:sp>
    </p:spTree>
    <p:extLst>
      <p:ext uri="{BB962C8B-B14F-4D97-AF65-F5344CB8AC3E}">
        <p14:creationId xmlns:p14="http://schemas.microsoft.com/office/powerpoint/2010/main" val="1863836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1"/>
            <a:ext cx="10515600" cy="187568"/>
          </a:xfrm>
        </p:spPr>
        <p:txBody>
          <a:bodyPr>
            <a:normAutofit fontScale="90000"/>
          </a:bodyPr>
          <a:lstStyle/>
          <a:p>
            <a:endParaRPr lang="tr-TR" dirty="0"/>
          </a:p>
        </p:txBody>
      </p:sp>
      <p:sp>
        <p:nvSpPr>
          <p:cNvPr id="3" name="İçerik Yer Tutucusu 2"/>
          <p:cNvSpPr>
            <a:spLocks noGrp="1"/>
          </p:cNvSpPr>
          <p:nvPr>
            <p:ph idx="1"/>
          </p:nvPr>
        </p:nvSpPr>
        <p:spPr>
          <a:xfrm>
            <a:off x="445477" y="281354"/>
            <a:ext cx="11301045" cy="5895609"/>
          </a:xfrm>
        </p:spPr>
        <p:txBody>
          <a:bodyPr>
            <a:normAutofit fontScale="77500" lnSpcReduction="20000"/>
          </a:bodyPr>
          <a:lstStyle/>
          <a:p>
            <a:pPr algn="just"/>
            <a:r>
              <a:rPr lang="tr-TR" dirty="0"/>
              <a:t> Cephede Türk ordusunun başarısız olup elde kalan güçlerle Erzurum’a geri çekilişinden sonra Mart ayında Artvin, Mayısta da Ermeni isyanı yüzünden Van Rus işgaline düşmüştür. Ancak Rus ordusu da Sarıkamış Harbi’nde önemli bir güç kaybı yaşadığından büyük bir karşı saldırıya geçmemiş, cephe bir süre sakin kalmıştır. Daha sonra Ruslar 13 Ocak 1916’da Erzurum üzerine harekete geçmişlerdir. Altı aylık süre zarfı içerisinde Erzurum, Muş, Bitlis, Erzincan, Trabzon şehirleri Rus işgaline düşmüştür. </a:t>
            </a:r>
          </a:p>
          <a:p>
            <a:pPr algn="just"/>
            <a:r>
              <a:rPr lang="tr-TR" dirty="0"/>
              <a:t> Bu süreçte Osmanlı yönetiminin 1915 Mayısında çıkardığı Tehcir kararıyla savaş alanından Ermenileri göç ettirdiği de hatırlanmalıdır. Cephede bir dikkat çekici ve üzerinde durulması gereken gelişme de Çanakkale’de savaşın sona ermesi ardından bu cephede Diyarbakır’da göreve atanan Mustafa Kemal Paşa’nın (Atatürk), emrine verilen XVI. Kolordu ile Rus birliklerini durdurup taarruza geçmesi; bu taarruz sonucunda 6-7 Ağustos 1916’da Muş ve Bitlis illerini işgalden kurtararak geri almasıdır.</a:t>
            </a:r>
          </a:p>
          <a:p>
            <a:pPr algn="just"/>
            <a:r>
              <a:rPr lang="tr-TR" dirty="0"/>
              <a:t>Bölgede 1917 yılına kadar güneyde Muş’a, Karadeniz’de Trabzon’a kadar uzanan sahada Rus işgali devam etti. Fakat Rusya’da uzun dönemdir yaşanan ve Mart 1917’de şiddetlenen ihtilal karışıklıkları cephedeki Rus kuvvetlerini de etkiledi. 1917 Ekiminde Bolşevik İhtilali gerçekleşip Çarlık yönetimi yıkılınca, iktidara gelen Bolşevikler I. Dünya Savaşı’ndan çekilme kararı aldı. Bunun üzerine 16 Aralık 1917’de Osmanlı Devleti ile Erzincan Mütarekesini yaparak Rus kuvvetleri Doğu Anadolu’yu boşaltmaya başladı.  Rusların çekilmeye başladıkları bölgelerde Ermeni birlikleri istila edip katliamlara başlayınca, harekete geçen Türk birlikleri tüm Doğu Anadolu’yu istiladan kurtardı.</a:t>
            </a:r>
          </a:p>
          <a:p>
            <a:pPr algn="just"/>
            <a:r>
              <a:rPr lang="tr-TR" dirty="0"/>
              <a:t>Yıkılan Rus Çarlığının yerine kurulan Sovyetler 3 Mart 1918’de İttifak Devletleri ile </a:t>
            </a:r>
            <a:r>
              <a:rPr lang="tr-TR" dirty="0" err="1"/>
              <a:t>Brest</a:t>
            </a:r>
            <a:r>
              <a:rPr lang="tr-TR" dirty="0"/>
              <a:t> </a:t>
            </a:r>
            <a:r>
              <a:rPr lang="tr-TR" dirty="0" err="1"/>
              <a:t>Litovsk</a:t>
            </a:r>
            <a:r>
              <a:rPr lang="tr-TR" dirty="0"/>
              <a:t> Anlaşmasını imzalayarak I. Dünya Savaşı’ndan tamamen çekildi. Bu anlaşma ile 93 Harbinde elimizden çıkan Kars, Ardahan ve Batum vilayetleri de Osmanlı Devleti’ne geri verildi. </a:t>
            </a:r>
          </a:p>
          <a:p>
            <a:pPr algn="just"/>
            <a:endParaRPr lang="tr-TR" dirty="0"/>
          </a:p>
          <a:p>
            <a:pPr algn="just"/>
            <a:endParaRPr lang="tr-TR" dirty="0"/>
          </a:p>
        </p:txBody>
      </p:sp>
    </p:spTree>
    <p:extLst>
      <p:ext uri="{BB962C8B-B14F-4D97-AF65-F5344CB8AC3E}">
        <p14:creationId xmlns:p14="http://schemas.microsoft.com/office/powerpoint/2010/main" val="25866912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365126"/>
            <a:ext cx="10515600" cy="150690"/>
          </a:xfrm>
        </p:spPr>
        <p:txBody>
          <a:bodyPr>
            <a:normAutofit fontScale="90000"/>
          </a:bodyPr>
          <a:lstStyle/>
          <a:p>
            <a:endParaRPr lang="tr-TR" dirty="0"/>
          </a:p>
        </p:txBody>
      </p:sp>
      <p:sp>
        <p:nvSpPr>
          <p:cNvPr id="3" name="İçerik Yer Tutucusu 2"/>
          <p:cNvSpPr>
            <a:spLocks noGrp="1"/>
          </p:cNvSpPr>
          <p:nvPr>
            <p:ph idx="1"/>
          </p:nvPr>
        </p:nvSpPr>
        <p:spPr>
          <a:xfrm>
            <a:off x="838200" y="820615"/>
            <a:ext cx="10515600" cy="5356348"/>
          </a:xfrm>
        </p:spPr>
        <p:txBody>
          <a:bodyPr>
            <a:normAutofit lnSpcReduction="10000"/>
          </a:bodyPr>
          <a:lstStyle/>
          <a:p>
            <a:pPr algn="just"/>
            <a:r>
              <a:rPr lang="tr-TR" dirty="0"/>
              <a:t>Rus ordusunun çekilişinden sonra Kafkasya’da Tiflis’te oluşan </a:t>
            </a:r>
            <a:r>
              <a:rPr lang="tr-TR" dirty="0" err="1"/>
              <a:t>Transkafkasya</a:t>
            </a:r>
            <a:r>
              <a:rPr lang="tr-TR" dirty="0"/>
              <a:t> Cumhuriyeti‘nin bu topraklardan çekilme konusundaki isteksizliği üzerine  (özellikle Gürcü ve Ermenilerin direnmesi ve ayrıca Ermenilerin Azerilere de Bakü’de saldırması gibi gelişmeler üzerine) Enver Paşa, kardeşi Nuri Paşa’ya komutasında Azeri ve Dağıstanlı gönüllülerin de katılımıyla Kafkas İslam Ordusu adlı bir yapı oluşturdu. Bu güç Kafkaslara yönelik taarruza geçerek Bakü’ye kadar ilerledi.  Bölgede Türk güçleri Tebriz’den Bakü ve Dağıstan’a kadar sahayı denetim altına aldı ve geniş bir etkinlik oluşturdu. </a:t>
            </a:r>
          </a:p>
          <a:p>
            <a:pPr algn="just"/>
            <a:r>
              <a:rPr lang="tr-TR" dirty="0"/>
              <a:t>Bu gelişmelerin yaşandığı süreçte Osmanlı Devleti 30 Ekim 1918’de yenilgiyi kabul ederek Mondros Ateşkesini imzalayınca, I. Dünya Savaşını sonlandırdığı bu ateşkes  gereğince Kafkasya topraklarını boşalttı ve 1914 sınırlarına geri çekildi. Böylece savaşın son yılı önemli ilerlemeler kaydedilen cephede eski sınırlara dönülmüş oldu. </a:t>
            </a:r>
          </a:p>
          <a:p>
            <a:pPr algn="just"/>
            <a:endParaRPr lang="tr-TR" dirty="0"/>
          </a:p>
        </p:txBody>
      </p:sp>
    </p:spTree>
    <p:extLst>
      <p:ext uri="{BB962C8B-B14F-4D97-AF65-F5344CB8AC3E}">
        <p14:creationId xmlns:p14="http://schemas.microsoft.com/office/powerpoint/2010/main" val="20183304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128955"/>
            <a:ext cx="10515600" cy="398584"/>
          </a:xfrm>
        </p:spPr>
        <p:txBody>
          <a:bodyPr>
            <a:normAutofit fontScale="90000"/>
          </a:bodyPr>
          <a:lstStyle/>
          <a:p>
            <a:r>
              <a:rPr lang="tr-TR" dirty="0" smtClean="0"/>
              <a:t>ÇANAKKALE CEPHESİ</a:t>
            </a:r>
            <a:endParaRPr lang="tr-TR" dirty="0"/>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106615" y="656493"/>
            <a:ext cx="5849815" cy="56270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094736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838200" y="82062"/>
            <a:ext cx="10515600" cy="70338"/>
          </a:xfrm>
        </p:spPr>
        <p:txBody>
          <a:bodyPr>
            <a:noAutofit/>
          </a:bodyPr>
          <a:lstStyle/>
          <a:p>
            <a:endParaRPr lang="tr-TR" sz="2800" b="1" dirty="0"/>
          </a:p>
        </p:txBody>
      </p:sp>
      <p:sp>
        <p:nvSpPr>
          <p:cNvPr id="3" name="İçerik Yer Tutucusu 2"/>
          <p:cNvSpPr>
            <a:spLocks noGrp="1"/>
          </p:cNvSpPr>
          <p:nvPr>
            <p:ph idx="1"/>
          </p:nvPr>
        </p:nvSpPr>
        <p:spPr>
          <a:xfrm>
            <a:off x="235527" y="234462"/>
            <a:ext cx="11720946" cy="6318738"/>
          </a:xfrm>
        </p:spPr>
        <p:txBody>
          <a:bodyPr>
            <a:normAutofit/>
          </a:bodyPr>
          <a:lstStyle/>
          <a:p>
            <a:pPr algn="just">
              <a:lnSpc>
                <a:spcPct val="150000"/>
              </a:lnSpc>
            </a:pPr>
            <a:r>
              <a:rPr lang="tr-TR" sz="1800" dirty="0" smtClean="0">
                <a:latin typeface="Arial Black" panose="020B0A04020102020204" pitchFamily="34" charset="0"/>
              </a:rPr>
              <a:t>Bu cephe İtilaf Devletleri tarafından açılmıştır ve Osmanlı Devleti’nin savunma yaptığı bir cephedir.</a:t>
            </a:r>
          </a:p>
          <a:p>
            <a:pPr algn="just">
              <a:lnSpc>
                <a:spcPct val="150000"/>
              </a:lnSpc>
            </a:pPr>
            <a:r>
              <a:rPr lang="tr-TR" sz="1800" dirty="0" smtClean="0">
                <a:latin typeface="Arial Black" panose="020B0A04020102020204" pitchFamily="34" charset="0"/>
              </a:rPr>
              <a:t>İtilaf Devletleri bu cepheyi:</a:t>
            </a:r>
          </a:p>
          <a:p>
            <a:pPr marL="0" indent="0" algn="just">
              <a:lnSpc>
                <a:spcPct val="150000"/>
              </a:lnSpc>
              <a:buNone/>
            </a:pPr>
            <a:r>
              <a:rPr lang="tr-TR" sz="1800" dirty="0" smtClean="0">
                <a:latin typeface="Arial" panose="020B0604020202020204" pitchFamily="34" charset="0"/>
                <a:cs typeface="Arial" panose="020B0604020202020204" pitchFamily="34" charset="0"/>
              </a:rPr>
              <a:t>İstanbul ve Boğazları ele geçirerek Osmanlı Devleti’ni savaş dışı bırakmak ve böylece savaşın alanını daraltarak bitişini hızlandırmak</a:t>
            </a:r>
          </a:p>
          <a:p>
            <a:pPr marL="0" indent="0" algn="just">
              <a:lnSpc>
                <a:spcPct val="150000"/>
              </a:lnSpc>
              <a:buNone/>
            </a:pPr>
            <a:r>
              <a:rPr lang="tr-TR" sz="1800" dirty="0" smtClean="0">
                <a:latin typeface="Arial" panose="020B0604020202020204" pitchFamily="34" charset="0"/>
                <a:cs typeface="Arial" panose="020B0604020202020204" pitchFamily="34" charset="0"/>
              </a:rPr>
              <a:t>Karışıklık içerisinde bulunan müttefikleri Rusya’ya Boğazlar üzerinden askerî ve ekonomik yardım götürmek</a:t>
            </a:r>
          </a:p>
          <a:p>
            <a:pPr marL="0" indent="0" algn="just">
              <a:lnSpc>
                <a:spcPct val="150000"/>
              </a:lnSpc>
              <a:buNone/>
            </a:pPr>
            <a:r>
              <a:rPr lang="tr-TR" sz="1800" dirty="0" smtClean="0">
                <a:latin typeface="Arial" panose="020B0604020202020204" pitchFamily="34" charset="0"/>
                <a:cs typeface="Arial" panose="020B0604020202020204" pitchFamily="34" charset="0"/>
              </a:rPr>
              <a:t>Savaşta ihtiyaç duydukları Rus petrolü ve buğdayını Boğazlar üzerinden ülkelerine taşımak </a:t>
            </a:r>
          </a:p>
          <a:p>
            <a:pPr marL="0" indent="0" algn="just">
              <a:lnSpc>
                <a:spcPct val="150000"/>
              </a:lnSpc>
              <a:buNone/>
            </a:pPr>
            <a:r>
              <a:rPr lang="tr-TR" sz="1800" dirty="0" smtClean="0">
                <a:latin typeface="Arial" panose="020B0604020202020204" pitchFamily="34" charset="0"/>
                <a:cs typeface="Arial" panose="020B0604020202020204" pitchFamily="34" charset="0"/>
              </a:rPr>
              <a:t>Burada zafer kazanarak, o sırada tarafsız halde bulunan Balkanlardaki devletleri kendi saflarında savaşa çekmek </a:t>
            </a:r>
          </a:p>
          <a:p>
            <a:pPr marL="0" indent="0" algn="just">
              <a:lnSpc>
                <a:spcPct val="150000"/>
              </a:lnSpc>
              <a:buNone/>
            </a:pPr>
            <a:r>
              <a:rPr lang="tr-TR" sz="1800" dirty="0">
                <a:latin typeface="Arial Black" panose="020B0A04020102020204" pitchFamily="34" charset="0"/>
              </a:rPr>
              <a:t>g</a:t>
            </a:r>
            <a:r>
              <a:rPr lang="tr-TR" sz="1800" dirty="0" smtClean="0">
                <a:latin typeface="Arial Black" panose="020B0A04020102020204" pitchFamily="34" charset="0"/>
              </a:rPr>
              <a:t>ibi amaçlarla açmıştır.</a:t>
            </a:r>
          </a:p>
          <a:p>
            <a:pPr marL="0" indent="0" algn="just">
              <a:lnSpc>
                <a:spcPct val="150000"/>
              </a:lnSpc>
              <a:buNone/>
            </a:pPr>
            <a:r>
              <a:rPr lang="tr-TR" sz="1800" dirty="0" smtClean="0">
                <a:latin typeface="Arial Black" panose="020B0A04020102020204" pitchFamily="34" charset="0"/>
              </a:rPr>
              <a:t>Cephede savaş iki aşamada gerçekleşmiştir. İtilaf Devletleri İngiltere ve Fransa önce Çanakkale Boğazını donanma ile geçmeye çalışmışlar, bu başarılamayınca da Gelibolu Yarımadası’na asker çıkararak kara yoluyla </a:t>
            </a:r>
            <a:r>
              <a:rPr lang="tr-TR" sz="1800" dirty="0" err="1" smtClean="0">
                <a:latin typeface="Arial Black" panose="020B0A04020102020204" pitchFamily="34" charset="0"/>
              </a:rPr>
              <a:t>İstanbula</a:t>
            </a:r>
            <a:r>
              <a:rPr lang="tr-TR" sz="1800" dirty="0" smtClean="0">
                <a:latin typeface="Arial Black" panose="020B0A04020102020204" pitchFamily="34" charset="0"/>
              </a:rPr>
              <a:t> ulaşmayı denemişlerdir.</a:t>
            </a:r>
          </a:p>
          <a:p>
            <a:pPr marL="0" indent="0" algn="just">
              <a:lnSpc>
                <a:spcPct val="150000"/>
              </a:lnSpc>
              <a:buNone/>
            </a:pPr>
            <a:endParaRPr lang="tr-TR" sz="1800" dirty="0" smtClean="0">
              <a:latin typeface="Arial Black" panose="020B0A04020102020204" pitchFamily="34" charset="0"/>
            </a:endParaRPr>
          </a:p>
        </p:txBody>
      </p:sp>
    </p:spTree>
    <p:extLst>
      <p:ext uri="{BB962C8B-B14F-4D97-AF65-F5344CB8AC3E}">
        <p14:creationId xmlns:p14="http://schemas.microsoft.com/office/powerpoint/2010/main" val="3777297845"/>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6235</TotalTime>
  <Words>3218</Words>
  <Application>Microsoft Office PowerPoint</Application>
  <PresentationFormat>Özel</PresentationFormat>
  <Paragraphs>85</Paragraphs>
  <Slides>24</Slides>
  <Notes>0</Notes>
  <HiddenSlides>0</HiddenSlides>
  <MMClips>0</MMClips>
  <ScaleCrop>false</ScaleCrop>
  <HeadingPairs>
    <vt:vector size="4" baseType="variant">
      <vt:variant>
        <vt:lpstr>Tema</vt:lpstr>
      </vt:variant>
      <vt:variant>
        <vt:i4>1</vt:i4>
      </vt:variant>
      <vt:variant>
        <vt:lpstr>Slayt Başlıkları</vt:lpstr>
      </vt:variant>
      <vt:variant>
        <vt:i4>24</vt:i4>
      </vt:variant>
    </vt:vector>
  </HeadingPairs>
  <TitlesOfParts>
    <vt:vector size="25" baseType="lpstr">
      <vt:lpstr>Office Teması</vt:lpstr>
      <vt:lpstr>PowerPoint Sunusu</vt:lpstr>
      <vt:lpstr>Osmanlı Devleti’nin Savaştığı Cepheler</vt:lpstr>
      <vt:lpstr>PowerPoint Sunusu</vt:lpstr>
      <vt:lpstr>PowerPoint Sunusu</vt:lpstr>
      <vt:lpstr>PowerPoint Sunusu</vt:lpstr>
      <vt:lpstr>PowerPoint Sunusu</vt:lpstr>
      <vt:lpstr>PowerPoint Sunusu</vt:lpstr>
      <vt:lpstr>ÇANAKKALE CEPHESİ</vt:lpstr>
      <vt:lpstr>PowerPoint Sunusu</vt:lpstr>
      <vt:lpstr>PowerPoint Sunusu</vt:lpstr>
      <vt:lpstr>PowerPoint Sunusu</vt:lpstr>
      <vt:lpstr>ÇANAKKALE ZAFERİNİN SONUÇLARI</vt:lpstr>
      <vt:lpstr>KANAL CEPHESİ (SİNA-FİLİSTİN VE SURİYE CEPHESİ) </vt:lpstr>
      <vt:lpstr>KANAL CEPHESİ (SİNA-FİLİSTİN VE SURİYE CEPHESİ)</vt:lpstr>
      <vt:lpstr>PowerPoint Sunusu</vt:lpstr>
      <vt:lpstr>PowerPoint Sunusu</vt:lpstr>
      <vt:lpstr>IRAK CEPHESİ</vt:lpstr>
      <vt:lpstr>IRAK CEPHESİ</vt:lpstr>
      <vt:lpstr>PowerPoint Sunusu</vt:lpstr>
      <vt:lpstr>PowerPoint Sunusu</vt:lpstr>
      <vt:lpstr>HİCAZ-YEMEN CEPHESİ </vt:lpstr>
      <vt:lpstr>PowerPoint Sunusu</vt:lpstr>
      <vt:lpstr> OSMANLI DEVLETİNİN MÜTTEFİKLERİNE YARDIM GÖNDERDİĞİ AVRUPA CEPHELERİ: (Galiçya-Romanya-Makedonya) </vt:lpstr>
      <vt:lpstr>PowerPoint Sunusu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FATMA ATAKAN</dc:creator>
  <cp:lastModifiedBy>ZENGIN</cp:lastModifiedBy>
  <cp:revision>421</cp:revision>
  <dcterms:created xsi:type="dcterms:W3CDTF">2020-10-12T19:58:09Z</dcterms:created>
  <dcterms:modified xsi:type="dcterms:W3CDTF">2020-11-29T14:58:40Z</dcterms:modified>
</cp:coreProperties>
</file>